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Jacques Francois Shadow"/>
      <p:regular r:id="rId19"/>
    </p:embeddedFont>
    <p:embeddedFont>
      <p:font typeface="Cedarville Cursive"/>
      <p:regular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ghj5FRwM4jvPw5JyrNCPnXMuIC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darvilleCursive-regular.fntdata"/><Relationship Id="rId22" Type="http://schemas.openxmlformats.org/officeDocument/2006/relationships/font" Target="fonts/Merriweather-bold.fntdata"/><Relationship Id="rId21" Type="http://schemas.openxmlformats.org/officeDocument/2006/relationships/font" Target="fonts/Merriweather-regular.fntdata"/><Relationship Id="rId24" Type="http://schemas.openxmlformats.org/officeDocument/2006/relationships/font" Target="fonts/Merriweather-boldItalic.fntdata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JacquesFrancoisShadow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10fdaef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e10fdaefe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03f142f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2903f142fb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322e5a984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9322e5a984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10fdaefe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2e10fdaefe6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897f1dcb0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29897f1dcb0_2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897f1dc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29897f1dcb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e0d684b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29e0d684b2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hyperlink" Target="http://www.youtube.com/watch?v=7h-_Byk20rc" TargetMode="External"/><Relationship Id="rId5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10fdaefe6_0_0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g2e10fdaefe6_0_0"/>
          <p:cNvSpPr txBox="1"/>
          <p:nvPr/>
        </p:nvSpPr>
        <p:spPr>
          <a:xfrm>
            <a:off x="7475199" y="5818549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</a:t>
            </a:r>
            <a:r>
              <a:rPr b="1" lang="en-US" sz="8300">
                <a:latin typeface="Cedarville Cursive"/>
                <a:ea typeface="Cedarville Cursive"/>
                <a:cs typeface="Cedarville Cursive"/>
                <a:sym typeface="Cedarville Cursive"/>
              </a:rPr>
              <a:t>pascua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86" name="Google Shape;86;g2e10fdaefe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000" y="603925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e10fdaefe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020" y="220605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10fdaefe6_0_0" title="logo ldf 242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75098" y="1176600"/>
            <a:ext cx="4497903" cy="31570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e10fdaefe6_0_0"/>
          <p:cNvSpPr txBox="1"/>
          <p:nvPr/>
        </p:nvSpPr>
        <p:spPr>
          <a:xfrm>
            <a:off x="0" y="8763300"/>
            <a:ext cx="3000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he is </a:t>
            </a:r>
            <a:endParaRPr b="1" sz="3600">
              <a:solidFill>
                <a:schemeClr val="dk1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RISEN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03f142fb7_0_6"/>
          <p:cNvSpPr/>
          <p:nvPr/>
        </p:nvSpPr>
        <p:spPr>
          <a:xfrm rot="-5400000">
            <a:off x="-911325" y="71729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g2903f142fb7_0_6"/>
          <p:cNvSpPr txBox="1"/>
          <p:nvPr/>
        </p:nvSpPr>
        <p:spPr>
          <a:xfrm>
            <a:off x="4319625" y="6515450"/>
            <a:ext cx="13226700" cy="28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primer lugar, piensa en ¿cuáles son mis fronteras?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Piensa en una manera concreta (compromiso que puedas asumir) para hacer realidad este “apacienta a mis ovejas”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903f142fb7_0_6"/>
          <p:cNvSpPr txBox="1"/>
          <p:nvPr/>
        </p:nvSpPr>
        <p:spPr>
          <a:xfrm>
            <a:off x="7769500" y="142700"/>
            <a:ext cx="7291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          Dinámica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903f142fb7_0_6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903f142fb7_0_6"/>
          <p:cNvSpPr txBox="1"/>
          <p:nvPr/>
        </p:nvSpPr>
        <p:spPr>
          <a:xfrm>
            <a:off x="2698675" y="1597475"/>
            <a:ext cx="13694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invitamos a pensar en la invitación que Jesús le hace a Pedro: “apacienta a mis ovejas”.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Jesús quiere que Pedro lleve el amor que ha experimentado con él, al mundo, a su vida, a las personas con las que convive, a las fronteras, lejanas y cercanas, de un mundo complejo.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Jesús hoy te hace a ti  esa misma invitación…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322e5a984_7_0"/>
          <p:cNvSpPr txBox="1"/>
          <p:nvPr/>
        </p:nvSpPr>
        <p:spPr>
          <a:xfrm>
            <a:off x="1367250" y="325550"/>
            <a:ext cx="84639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9322e5a984_7_0"/>
          <p:cNvSpPr txBox="1"/>
          <p:nvPr/>
        </p:nvSpPr>
        <p:spPr>
          <a:xfrm>
            <a:off x="672775" y="390650"/>
            <a:ext cx="6836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9322e5a984_7_0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9322e5a984_7_0"/>
          <p:cNvSpPr txBox="1"/>
          <p:nvPr/>
        </p:nvSpPr>
        <p:spPr>
          <a:xfrm>
            <a:off x="11350900" y="7600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9322e5a984_7_0"/>
          <p:cNvSpPr txBox="1"/>
          <p:nvPr/>
        </p:nvSpPr>
        <p:spPr>
          <a:xfrm>
            <a:off x="846400" y="499150"/>
            <a:ext cx="5425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9322e5a984_7_0"/>
          <p:cNvSpPr txBox="1"/>
          <p:nvPr/>
        </p:nvSpPr>
        <p:spPr>
          <a:xfrm>
            <a:off x="10198800" y="607675"/>
            <a:ext cx="6836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INDICACIONES: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el profesor reparte esta </a:t>
            </a:r>
            <a:r>
              <a:rPr b="1" i="0" lang="en-US" sz="27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huella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 invita a los alumnos a escribir el compromiso, que invita a ser un símbolo de “seguir los pasos de Jesús”.</a:t>
            </a:r>
            <a:endParaRPr b="1" i="0" sz="27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Posteriormente nos levantamos con orden y la pegamos en el mural que se encuentra en la capilla…</a:t>
            </a:r>
            <a:endParaRPr b="1" i="0" sz="27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29322e5a984_7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57635">
            <a:off x="2640400" y="1895900"/>
            <a:ext cx="6630880" cy="839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9322e5a984_7_0"/>
          <p:cNvSpPr txBox="1"/>
          <p:nvPr/>
        </p:nvSpPr>
        <p:spPr>
          <a:xfrm>
            <a:off x="7270600" y="8824800"/>
            <a:ext cx="110682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pascua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951525" y="742214"/>
            <a:ext cx="5486400" cy="4114800"/>
          </a:xfrm>
          <a:custGeom>
            <a:rect b="b" l="l" r="r" t="t"/>
            <a:pathLst>
              <a:path extrusionOk="0" h="4114800" w="54864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2"/>
          <p:cNvSpPr txBox="1"/>
          <p:nvPr/>
        </p:nvSpPr>
        <p:spPr>
          <a:xfrm>
            <a:off x="7140150" y="1475750"/>
            <a:ext cx="104823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Terminamos nuestra celebración rezando un Padre Nuestro… y escuchamos esta canción que invita con alegría a decir SÍ.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2283750" y="1475750"/>
            <a:ext cx="38646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con </a:t>
            </a:r>
            <a:r>
              <a:rPr b="1" i="0" lang="en-US" sz="4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Jesús </a:t>
            </a:r>
            <a:endParaRPr b="1" i="0" sz="4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hacia las fronteras </a:t>
            </a:r>
            <a:endParaRPr b="1" i="0" sz="3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del mundo</a:t>
            </a:r>
            <a:endParaRPr b="1" i="0" sz="3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9166375" y="8681025"/>
            <a:ext cx="90066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MUNIÓN&#10;Texto y Música © 2001, Jesús Zaglul, SJ.&#10;Misa de Guachupita y La Ciénaga.&#10;&#10;Spotify: https://spoti.fi/2Ir9wt9&#10;iTunes: https://apple.co/2Oq36hH&#10;Amazon: https://amzn.to/2IwTXjL&#10;Deezer: https://bit.ly/2p4F94F&#10;Facebook: http://bit.ly/2JyteDE&#10;&#10;Intérpretes: Cristóbal Fones, SJ (Chile), Jorge Ochoa, SJ (México), David Pantaleón, SJ (República Dominicana) y Enric Puiggròs, SJ (España).&#10;&#10;Músicos: Virgilio Féliz Junior (bajo, guitarras), Otoniel Nicolás (percusiones) y Jorge Ochoa (jarana).&#10;&#10;Dirección y Producción General: Jesuitas Acústico.&#10;Productor Musical: Virgilio Féliz Junior.&#10;Arreglos Musicales: Robert Susana.&#10;&#10;Grabación Musical: Virgilio Féliz Junior (@jrfeliz). Asistente Rolando Rodríguez. En DrumsStick Studio, Santo Domingo, República Dominicana. Ediciones y grabaciones adicionales: Estudio FLBN, Santo Domingo, RD. Mezcla: Virgilio Féliz Junior. JunoLab PM. Santo Domingo, RD. Mastering: Steve Corrao en Sage Audio, Nashville, TN, USA.&#10;&#10;Dirección de video y rodajes: Niri Jiménez y Bryan Román (@reflexstudiord).&#10;&#10;Agradecimientos: Comunidad Jesuita de Guachupitas, Comunidad Parroquia San Ignacio, donantes del Proyecto a través de Idea.me y a todos aquellos que dentro y fuera de República Dominicana hicieron posible este Proyecto.&#10;&#10;Santo Domingo, República Dominicana. Junio del 2019. &#10;&#10;#Eucaristía #Comunidad #Celebracion" id="197" name="Google Shape;197;p12" title="Comunión | Jesuitas Acúst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0150" y="6168532"/>
            <a:ext cx="5005600" cy="28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10fdaefe6_0_87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g2e10fdaefe6_0_87"/>
          <p:cNvSpPr txBox="1"/>
          <p:nvPr/>
        </p:nvSpPr>
        <p:spPr>
          <a:xfrm>
            <a:off x="7475199" y="5818549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</a:t>
            </a:r>
            <a:r>
              <a:rPr b="1" lang="en-US" sz="8300">
                <a:latin typeface="Cedarville Cursive"/>
                <a:ea typeface="Cedarville Cursive"/>
                <a:cs typeface="Cedarville Cursive"/>
                <a:sym typeface="Cedarville Cursive"/>
              </a:rPr>
              <a:t>pascua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204" name="Google Shape;204;g2e10fdaefe6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000" y="603925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e10fdaefe6_0_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020" y="220605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e10fdaefe6_0_87" title="logo ldf 242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75098" y="1176600"/>
            <a:ext cx="4497903" cy="315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e10fdaefe6_0_87"/>
          <p:cNvSpPr txBox="1"/>
          <p:nvPr/>
        </p:nvSpPr>
        <p:spPr>
          <a:xfrm>
            <a:off x="4107375" y="8763300"/>
            <a:ext cx="3000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he is </a:t>
            </a:r>
            <a:endParaRPr b="1" sz="3600">
              <a:solidFill>
                <a:schemeClr val="dk1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RISEN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49040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12025653" y="7621078"/>
            <a:ext cx="2340200" cy="2234627"/>
          </a:xfrm>
          <a:custGeom>
            <a:rect b="b" l="l" r="r" t="t"/>
            <a:pathLst>
              <a:path extrusionOk="0" h="3519098" w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2"/>
          <p:cNvSpPr txBox="1"/>
          <p:nvPr/>
        </p:nvSpPr>
        <p:spPr>
          <a:xfrm>
            <a:off x="1151795" y="532900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¿Por qué estamos aquí?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579550" y="2447300"/>
            <a:ext cx="13909200" cy="6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Hemos vuelto de la cuaresma y haber vivido la Semana Santa, oración, recogimiento, pasos o tronos en las calles, cruz, dolor y muerte. 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Ahí no acaba la historia, hay final feliz para los cristianos. ¡Cristo vive! No lo busquéis entre los muertos. Ha resucitado.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1" i="1" sz="11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13397295" y="5679181"/>
            <a:ext cx="10110131" cy="10147029"/>
          </a:xfrm>
          <a:custGeom>
            <a:rect b="b" l="l" r="r" t="t"/>
            <a:pathLst>
              <a:path extrusionOk="0" h="10147029" w="10110131">
                <a:moveTo>
                  <a:pt x="0" y="0"/>
                </a:moveTo>
                <a:lnTo>
                  <a:pt x="10110131" y="0"/>
                </a:lnTo>
                <a:lnTo>
                  <a:pt x="10110131" y="10147029"/>
                </a:lnTo>
                <a:lnTo>
                  <a:pt x="0" y="10147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 txBox="1"/>
          <p:nvPr/>
        </p:nvSpPr>
        <p:spPr>
          <a:xfrm>
            <a:off x="1545241" y="3044266"/>
            <a:ext cx="151974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Hoy estamos reunidos para hablar de la RESURRECCIÓN, para celebrar la vida con mayúsculas.</a:t>
            </a:r>
            <a:endParaRPr b="1" i="0" sz="14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761628" y="1162711"/>
            <a:ext cx="12764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0141800" y="7910845"/>
            <a:ext cx="2697211" cy="2081102"/>
          </a:xfrm>
          <a:custGeom>
            <a:rect b="b" l="l" r="r" t="t"/>
            <a:pathLst>
              <a:path extrusionOk="0" h="3588107" w="4495351">
                <a:moveTo>
                  <a:pt x="0" y="0"/>
                </a:moveTo>
                <a:lnTo>
                  <a:pt x="4495350" y="0"/>
                </a:lnTo>
                <a:lnTo>
                  <a:pt x="4495350" y="3588107"/>
                </a:lnTo>
                <a:lnTo>
                  <a:pt x="0" y="358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4"/>
          <p:cNvSpPr/>
          <p:nvPr/>
        </p:nvSpPr>
        <p:spPr>
          <a:xfrm rot="-5400000">
            <a:off x="-1549550" y="74134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4"/>
          <p:cNvSpPr/>
          <p:nvPr/>
        </p:nvSpPr>
        <p:spPr>
          <a:xfrm>
            <a:off x="9805740" y="6337540"/>
            <a:ext cx="6936970" cy="3949463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91" l="0" r="0" t="0"/>
            </a:stretch>
          </a:blipFill>
          <a:ln>
            <a:noFill/>
          </a:ln>
        </p:spPr>
      </p:sp>
      <p:sp>
        <p:nvSpPr>
          <p:cNvPr id="113" name="Google Shape;113;p4"/>
          <p:cNvSpPr txBox="1"/>
          <p:nvPr/>
        </p:nvSpPr>
        <p:spPr>
          <a:xfrm>
            <a:off x="3385575" y="3086100"/>
            <a:ext cx="8616000" cy="6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Así pues,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te saludamos, Jesús,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en el nombre del Padre,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del Hijo,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del Espíritu Santo.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Amén.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231825" y="239700"/>
            <a:ext cx="146571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Decía Jesús: </a:t>
            </a:r>
            <a:r>
              <a:rPr b="1" i="0" lang="en-US" sz="425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"porque donde dos o tres están reunidos en mi nombre, allí estoy yo en medio de ellos"</a:t>
            </a:r>
            <a:endParaRPr b="0" i="0" sz="11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5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2519168" y="2992553"/>
            <a:ext cx="1406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2712575" y="1162700"/>
            <a:ext cx="1406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¿De qué vamos a hablar hoy?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3277" y="3207949"/>
            <a:ext cx="5621449" cy="562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07126" y="3360353"/>
            <a:ext cx="6028473" cy="402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897f1dcb0_2_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g29897f1dcb0_2_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g29897f1dcb0_2_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g29897f1dcb0_2_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g29897f1dcb0_2_2"/>
          <p:cNvSpPr txBox="1"/>
          <p:nvPr/>
        </p:nvSpPr>
        <p:spPr>
          <a:xfrm>
            <a:off x="3012550" y="1341900"/>
            <a:ext cx="15059100" cy="8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Ninguno de los discípulos se atrevía a preguntarle quién era, porque sabían bien que era el Señor. Jesús se acerca, toma el pan y se lo da, y lo mismo el pescado.</a:t>
            </a:r>
            <a:endParaRPr b="1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Cuando terminaron de comer, dice Jesús a Simón Pedro: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—Simón, hijo de Juan, ¿me quieres más que éstos?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 responde: —Sí, Señor, tú sabes que te quiero.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Jesús le dice: —Apacienta mis corderos.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 pregunta por segunda vez: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—Simón, hijo de Juan, ¿me quieres?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 responde: —Sí, Señor, tú sabes que te quiero.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Jesús le dice: —Apacienta mis ovejas.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9897f1dcb0_2_2"/>
          <p:cNvSpPr txBox="1"/>
          <p:nvPr/>
        </p:nvSpPr>
        <p:spPr>
          <a:xfrm>
            <a:off x="382650" y="187500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Lectura del evangelio de Juan</a:t>
            </a:r>
            <a:endParaRPr b="0" i="0" sz="75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9897f1dcb0_2_2"/>
          <p:cNvSpPr txBox="1"/>
          <p:nvPr/>
        </p:nvSpPr>
        <p:spPr>
          <a:xfrm>
            <a:off x="716175" y="2647700"/>
            <a:ext cx="19749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silueta de Jesús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897f1dcb0_0_1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g29897f1dcb0_0_1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g29897f1dcb0_0_1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g29897f1dcb0_0_1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g29897f1dcb0_0_1"/>
          <p:cNvSpPr txBox="1"/>
          <p:nvPr/>
        </p:nvSpPr>
        <p:spPr>
          <a:xfrm>
            <a:off x="3012550" y="1341900"/>
            <a:ext cx="15059100" cy="6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Por tercera vez le pregunta: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—Simón hijo de Juan, ¿me quieres? 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Pedro se entristeció por que le preguntara por tercera vez si lo quería y le dijo: —Señor, tú lo sabes todo, tú sabes que te quiero.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Jesús le dice: —Apacienta mis ovejas. Te lo aseguro, cuando eras mozo, tú mismo te ceñías e ibas adonde querías; cuando seas viejo, extenderás las manos, otro te ceñirá y te llevará adonde no quieras.</a:t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8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9897f1dcb0_0_1"/>
          <p:cNvSpPr txBox="1"/>
          <p:nvPr/>
        </p:nvSpPr>
        <p:spPr>
          <a:xfrm>
            <a:off x="382650" y="187500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Lectura del evangelio de Lucas</a:t>
            </a:r>
            <a:endParaRPr b="0" i="0" sz="75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9897f1dcb0_0_1"/>
          <p:cNvSpPr txBox="1"/>
          <p:nvPr/>
        </p:nvSpPr>
        <p:spPr>
          <a:xfrm>
            <a:off x="716175" y="2647700"/>
            <a:ext cx="19749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silueta de Jesús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15256900" y="4514149"/>
            <a:ext cx="2495365" cy="3515823"/>
          </a:xfrm>
          <a:custGeom>
            <a:rect b="b" l="l" r="r" t="t"/>
            <a:pathLst>
              <a:path extrusionOk="0" h="3605972" w="2137358">
                <a:moveTo>
                  <a:pt x="0" y="0"/>
                </a:moveTo>
                <a:lnTo>
                  <a:pt x="2137358" y="0"/>
                </a:lnTo>
                <a:lnTo>
                  <a:pt x="2137358" y="3605972"/>
                </a:lnTo>
                <a:lnTo>
                  <a:pt x="0" y="3605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7"/>
          <p:cNvSpPr txBox="1"/>
          <p:nvPr/>
        </p:nvSpPr>
        <p:spPr>
          <a:xfrm>
            <a:off x="2886425" y="2442150"/>
            <a:ext cx="13542300" cy="7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Hemos disfrutado de la lectura de un fragmento del evangelio de Juan.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conversación se produce tras la RESURRECCIÓN de Jesús. 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ella vemosa un Jesús que se aparece a sus discípulos, un Jesús de carne y hueso que de repente aparece, ilumina, acompaña y envía.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1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Ilumina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pesca que no da peces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1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Acompaña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cena y se hace presente en la eucaristía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1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Envía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cuando le pregunta a Pedro ¿me quieres?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Jesús dice a Pedro “ven, sígueme” </a:t>
            </a:r>
            <a:endParaRPr b="1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Dedica un minuto a pensar: ¿En qué puede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iluminarte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Jesús?, ¿De qué manera puede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acompañarte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¿A qué te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envía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CD5E30"/>
                </a:solidFill>
                <a:latin typeface="Arial"/>
                <a:ea typeface="Arial"/>
                <a:cs typeface="Arial"/>
                <a:sym typeface="Arial"/>
              </a:rPr>
              <a:t>   Pensemos…</a:t>
            </a:r>
            <a:endParaRPr b="0" i="0" sz="1400" u="none" cap="none" strike="noStrike">
              <a:solidFill>
                <a:srgbClr val="CD5E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7"/>
          <p:cNvSpPr/>
          <p:nvPr/>
        </p:nvSpPr>
        <p:spPr>
          <a:xfrm rot="-5400000">
            <a:off x="-1853896" y="624214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e0d684b25_0_0"/>
          <p:cNvSpPr txBox="1"/>
          <p:nvPr/>
        </p:nvSpPr>
        <p:spPr>
          <a:xfrm>
            <a:off x="2913150" y="4579725"/>
            <a:ext cx="135423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¿En qué puede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iluminarte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Jesús?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¿De qué manera puede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acompañarte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¿A qué te </a:t>
            </a: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envía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9e0d684b25_0_0"/>
          <p:cNvSpPr txBox="1"/>
          <p:nvPr/>
        </p:nvSpPr>
        <p:spPr>
          <a:xfrm>
            <a:off x="2761628" y="1162711"/>
            <a:ext cx="12764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CD5E30"/>
                </a:solidFill>
                <a:latin typeface="Arial"/>
                <a:ea typeface="Arial"/>
                <a:cs typeface="Arial"/>
                <a:sym typeface="Arial"/>
              </a:rPr>
              <a:t>   Y ahora tú dedica un momento a </a:t>
            </a:r>
            <a:r>
              <a:rPr b="1" i="0" lang="en-US" sz="7500" u="none" cap="none" strike="noStrike">
                <a:solidFill>
                  <a:srgbClr val="CD5E30"/>
                </a:solidFill>
                <a:latin typeface="Arial"/>
                <a:ea typeface="Arial"/>
                <a:cs typeface="Arial"/>
                <a:sym typeface="Arial"/>
              </a:rPr>
              <a:t>pensar</a:t>
            </a:r>
            <a:r>
              <a:rPr b="0" i="0" lang="en-US" sz="7500" u="none" cap="none" strike="noStrike">
                <a:solidFill>
                  <a:srgbClr val="CD5E3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CD5E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9e0d684b25_0_0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g29e0d684b25_0_0"/>
          <p:cNvSpPr/>
          <p:nvPr/>
        </p:nvSpPr>
        <p:spPr>
          <a:xfrm rot="-5400000">
            <a:off x="-1853896" y="624214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g29e0d684b25_0_0"/>
          <p:cNvSpPr/>
          <p:nvPr/>
        </p:nvSpPr>
        <p:spPr>
          <a:xfrm>
            <a:off x="14829550" y="7737220"/>
            <a:ext cx="2697211" cy="2081102"/>
          </a:xfrm>
          <a:custGeom>
            <a:rect b="b" l="l" r="r" t="t"/>
            <a:pathLst>
              <a:path extrusionOk="0" h="3588107" w="4495351">
                <a:moveTo>
                  <a:pt x="0" y="0"/>
                </a:moveTo>
                <a:lnTo>
                  <a:pt x="4495350" y="0"/>
                </a:lnTo>
                <a:lnTo>
                  <a:pt x="4495350" y="3588107"/>
                </a:lnTo>
                <a:lnTo>
                  <a:pt x="0" y="358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5" name="Google Shape;165;g29e0d684b2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025" y="4331900"/>
            <a:ext cx="900175" cy="10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9e0d684b2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025" y="5815213"/>
            <a:ext cx="900175" cy="10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9e0d684b2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025" y="7210525"/>
            <a:ext cx="900175" cy="10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