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Cedarville Cursive"/>
      <p:regular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Rampart One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darvilleCursiv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RampartOne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52cda3c5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52cda3c5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2d4a2fc5e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e2d4a2fc5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e52cda3c5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e52cda3c5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52cda3c5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52cda3c5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460a49e8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4460a49e8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9347c6ff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9347c6ff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ce3beac9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4ce3beac9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2d4a2fc5e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e2d4a2fc5e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965474a9_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965474a9_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52cda3c5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e52cda3c5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2363054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2363054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e2d4a2fc5e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e2d4a2fc5e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460a49e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460a49e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52cda3c5b_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52cda3c5b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52cda3c5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52cda3c5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52cda3c5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52cda3c5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52cda3c5b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e52cda3c5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460a49e8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4460a49e8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rgbClr val="783F0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0.jpg"/><Relationship Id="rId6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0mmXwtlbzY8" TargetMode="External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proespasj-my.sharepoint.com/:b:/g/personal/lineasdefuerza_jesuitas_es/EQ9x0_uTBjNGnecuzrsRadwBc7KVw0P8Qio4l0cXo75-Og?e=NfDYgi" TargetMode="External"/><Relationship Id="rId4" Type="http://schemas.openxmlformats.org/officeDocument/2006/relationships/hyperlink" Target="https://www.google.com/search?q=v%C3%ADdeo+construir+barco+de+papel+sencillo&amp;oq=v%C3%ADdeo+construir+barco+de+papel+sencillo&amp;gs_lcrp=EgZjaHJvbWUyBggAEEUYOTIHCAEQIRigATIHCAIQIRigAdIBCDYzNjJqMWo3qAIAsAIA&amp;sourceid=chrome&amp;ie=UTF-8&amp;safe=active&amp;ssui=on#fpstate=ive&amp;vld=cid:9955ff0a,vid:OaCs6Nf3IWc,st:0" TargetMode="External"/><Relationship Id="rId5" Type="http://schemas.openxmlformats.org/officeDocument/2006/relationships/hyperlink" Target="https://www.youtube.com/watch?v=FQHFWNHU4Do" TargetMode="External"/><Relationship Id="rId6" Type="http://schemas.openxmlformats.org/officeDocument/2006/relationships/hyperlink" Target="https://www.youtube.com/watch?v=0mmXwtlbzY8" TargetMode="External"/><Relationship Id="rId7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0.jpg"/><Relationship Id="rId6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espiritualidadignaciana.org/magi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uscJ_7IRAHk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5" Type="http://schemas.openxmlformats.org/officeDocument/2006/relationships/image" Target="../media/image9.png"/><Relationship Id="rId6" Type="http://schemas.openxmlformats.org/officeDocument/2006/relationships/image" Target="../media/image8.jpg"/><Relationship Id="rId7" Type="http://schemas.openxmlformats.org/officeDocument/2006/relationships/image" Target="../media/image11.jp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3656725" y="3100800"/>
            <a:ext cx="70434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/>
              <a:t>LÍNEAS DE FUERZA</a:t>
            </a:r>
            <a:r>
              <a:rPr lang="es"/>
              <a:t>                    </a:t>
            </a:r>
            <a:r>
              <a:rPr lang="es" sz="2800"/>
              <a:t>2024-2025</a:t>
            </a:r>
            <a:endParaRPr sz="2800"/>
          </a:p>
        </p:txBody>
      </p:sp>
      <p:pic>
        <p:nvPicPr>
          <p:cNvPr id="73" name="Google Shape;73;p13" title="logo ldf 242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782750"/>
            <a:ext cx="2360225" cy="16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405" y="3833525"/>
            <a:ext cx="1000597" cy="7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7775" y="3923299"/>
            <a:ext cx="1722102" cy="5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467950" y="941500"/>
            <a:ext cx="16101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288" y="382363"/>
            <a:ext cx="1674027" cy="23434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2433575" y="610975"/>
            <a:ext cx="6519600" cy="1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200">
                <a:solidFill>
                  <a:schemeClr val="accent5"/>
                </a:solidFill>
                <a:latin typeface="Rampart One"/>
                <a:ea typeface="Rampart One"/>
                <a:cs typeface="Rampart One"/>
                <a:sym typeface="Rampart One"/>
              </a:rPr>
              <a:t>TUTORÍA</a:t>
            </a:r>
            <a:endParaRPr b="1" sz="5200">
              <a:solidFill>
                <a:schemeClr val="accent5"/>
              </a:solidFill>
              <a:latin typeface="Rampart One"/>
              <a:ea typeface="Rampart One"/>
              <a:cs typeface="Rampart One"/>
              <a:sym typeface="Rampart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200">
                <a:solidFill>
                  <a:schemeClr val="accent5"/>
                </a:solidFill>
                <a:latin typeface="Rampart One"/>
                <a:ea typeface="Rampart One"/>
                <a:cs typeface="Rampart One"/>
                <a:sym typeface="Rampart One"/>
              </a:rPr>
              <a:t>de inicio de curso</a:t>
            </a:r>
            <a:endParaRPr b="1" sz="5200">
              <a:solidFill>
                <a:schemeClr val="accent5"/>
              </a:solidFill>
              <a:latin typeface="Rampart One"/>
              <a:ea typeface="Rampart One"/>
              <a:cs typeface="Rampart One"/>
              <a:sym typeface="Rampart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idx="4294967295" type="title"/>
          </p:nvPr>
        </p:nvSpPr>
        <p:spPr>
          <a:xfrm>
            <a:off x="345300" y="244225"/>
            <a:ext cx="8453400" cy="13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ESTE CURSO JESÚS NOS LLAMA A CONOCER…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56" name="Google Shape;156;p22"/>
          <p:cNvSpPr txBox="1"/>
          <p:nvPr>
            <p:ph idx="4294967295" type="title"/>
          </p:nvPr>
        </p:nvSpPr>
        <p:spPr>
          <a:xfrm>
            <a:off x="1321675" y="1841188"/>
            <a:ext cx="26769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SU PALABRA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57" name="Google Shape;157;p22"/>
          <p:cNvSpPr txBox="1"/>
          <p:nvPr>
            <p:ph idx="4294967295" type="title"/>
          </p:nvPr>
        </p:nvSpPr>
        <p:spPr>
          <a:xfrm>
            <a:off x="1748050" y="2893938"/>
            <a:ext cx="3956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SU MODO DE HACER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58" name="Google Shape;158;p22"/>
          <p:cNvSpPr txBox="1"/>
          <p:nvPr>
            <p:ph idx="4294967295" type="title"/>
          </p:nvPr>
        </p:nvSpPr>
        <p:spPr>
          <a:xfrm>
            <a:off x="4729800" y="1921713"/>
            <a:ext cx="26769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SUS SUEÑOS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59" name="Google Shape;159;p22"/>
          <p:cNvSpPr txBox="1"/>
          <p:nvPr>
            <p:ph idx="4294967295" type="title"/>
          </p:nvPr>
        </p:nvSpPr>
        <p:spPr>
          <a:xfrm>
            <a:off x="3741600" y="3950725"/>
            <a:ext cx="25146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SUS MIEDOS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60" name="Google Shape;160;p22"/>
          <p:cNvSpPr txBox="1"/>
          <p:nvPr>
            <p:ph idx="4294967295" type="title"/>
          </p:nvPr>
        </p:nvSpPr>
        <p:spPr>
          <a:xfrm>
            <a:off x="6350400" y="3055000"/>
            <a:ext cx="26769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A SU PADRE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1925" y="531025"/>
            <a:ext cx="3294950" cy="461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900" y="2335500"/>
            <a:ext cx="7684198" cy="13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>
            <p:ph idx="4294967295" type="title"/>
          </p:nvPr>
        </p:nvSpPr>
        <p:spPr>
          <a:xfrm>
            <a:off x="345300" y="676850"/>
            <a:ext cx="8453400" cy="13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…</a:t>
            </a:r>
            <a:r>
              <a:rPr lang="es" sz="3600">
                <a:solidFill>
                  <a:schemeClr val="lt1"/>
                </a:solidFill>
              </a:rPr>
              <a:t> NOS INVITA A SEGUIR SU MENSAJE, SUS PASOS EN NUESTRO DÍA A DÍA…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idx="4294967295" type="title"/>
          </p:nvPr>
        </p:nvSpPr>
        <p:spPr>
          <a:xfrm>
            <a:off x="345300" y="244225"/>
            <a:ext cx="8453400" cy="18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… Y NOS LLAMA A CAMINAR CON ÉL HACIA NUESTRAS FRONTERAS PERSONALES</a:t>
            </a:r>
            <a:r>
              <a:rPr lang="es" sz="3600">
                <a:solidFill>
                  <a:schemeClr val="lt1"/>
                </a:solidFill>
              </a:rPr>
              <a:t>…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73" name="Google Shape;173;p24"/>
          <p:cNvSpPr txBox="1"/>
          <p:nvPr>
            <p:ph idx="4294967295" type="title"/>
          </p:nvPr>
        </p:nvSpPr>
        <p:spPr>
          <a:xfrm>
            <a:off x="1904275" y="2958388"/>
            <a:ext cx="3956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FRACASOS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74" name="Google Shape;174;p24"/>
          <p:cNvSpPr txBox="1"/>
          <p:nvPr>
            <p:ph idx="4294967295" type="title"/>
          </p:nvPr>
        </p:nvSpPr>
        <p:spPr>
          <a:xfrm>
            <a:off x="4908725" y="2416488"/>
            <a:ext cx="26769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MIEDOS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75" name="Google Shape;175;p24"/>
          <p:cNvSpPr txBox="1"/>
          <p:nvPr>
            <p:ph idx="4294967295" type="title"/>
          </p:nvPr>
        </p:nvSpPr>
        <p:spPr>
          <a:xfrm>
            <a:off x="2652100" y="3950725"/>
            <a:ext cx="25146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PREJUICIOS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76" name="Google Shape;176;p24"/>
          <p:cNvSpPr txBox="1"/>
          <p:nvPr>
            <p:ph idx="4294967295" type="title"/>
          </p:nvPr>
        </p:nvSpPr>
        <p:spPr>
          <a:xfrm>
            <a:off x="5564375" y="3421300"/>
            <a:ext cx="31662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LIMITACIONES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3325" y="683425"/>
            <a:ext cx="3294950" cy="461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idx="4294967295" type="title"/>
          </p:nvPr>
        </p:nvSpPr>
        <p:spPr>
          <a:xfrm>
            <a:off x="345300" y="244225"/>
            <a:ext cx="8453400" cy="13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… Y HACIA LAS FRONTERAS GLOBALES Y ESTRUCTURALES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83" name="Google Shape;183;p25"/>
          <p:cNvSpPr txBox="1"/>
          <p:nvPr>
            <p:ph idx="4294967295" type="title"/>
          </p:nvPr>
        </p:nvSpPr>
        <p:spPr>
          <a:xfrm>
            <a:off x="4938150" y="1651663"/>
            <a:ext cx="3956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DESIGUALDAD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84" name="Google Shape;184;p25"/>
          <p:cNvSpPr txBox="1"/>
          <p:nvPr>
            <p:ph idx="4294967295" type="title"/>
          </p:nvPr>
        </p:nvSpPr>
        <p:spPr>
          <a:xfrm>
            <a:off x="1949000" y="1881938"/>
            <a:ext cx="26769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VIOLENCIA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85" name="Google Shape;185;p25"/>
          <p:cNvSpPr txBox="1"/>
          <p:nvPr>
            <p:ph idx="4294967295" type="title"/>
          </p:nvPr>
        </p:nvSpPr>
        <p:spPr>
          <a:xfrm>
            <a:off x="1882700" y="3666125"/>
            <a:ext cx="25146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GUERRAS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86" name="Google Shape;186;p25"/>
          <p:cNvSpPr txBox="1"/>
          <p:nvPr>
            <p:ph idx="4294967295" type="title"/>
          </p:nvPr>
        </p:nvSpPr>
        <p:spPr>
          <a:xfrm>
            <a:off x="5275950" y="2484625"/>
            <a:ext cx="31662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INJUSTICIAS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3325" y="683425"/>
            <a:ext cx="3294950" cy="46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>
            <p:ph idx="4294967295" type="title"/>
          </p:nvPr>
        </p:nvSpPr>
        <p:spPr>
          <a:xfrm>
            <a:off x="1526000" y="2825238"/>
            <a:ext cx="35229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ABUSO DE PODER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89" name="Google Shape;189;p25"/>
          <p:cNvSpPr txBox="1"/>
          <p:nvPr>
            <p:ph idx="4294967295" type="title"/>
          </p:nvPr>
        </p:nvSpPr>
        <p:spPr>
          <a:xfrm>
            <a:off x="5155050" y="3418250"/>
            <a:ext cx="3522900" cy="10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DEGRADACIÓN DE LA NATURALEZA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90" name="Google Shape;190;p25"/>
          <p:cNvSpPr txBox="1"/>
          <p:nvPr>
            <p:ph idx="4294967295" type="title"/>
          </p:nvPr>
        </p:nvSpPr>
        <p:spPr>
          <a:xfrm>
            <a:off x="2905250" y="4452000"/>
            <a:ext cx="25146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9900"/>
                </a:solidFill>
              </a:rPr>
              <a:t>RECHAZO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3975" y="-611800"/>
            <a:ext cx="4611350" cy="64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4046" y="1276325"/>
            <a:ext cx="5430948" cy="25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 title="A LAS FRONTERAS DEL MUND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363" y="202700"/>
            <a:ext cx="8423275" cy="47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 rotWithShape="1">
          <a:blip r:embed="rId3">
            <a:alphaModFix/>
          </a:blip>
          <a:srcRect b="87843" l="0" r="0" t="0"/>
          <a:stretch/>
        </p:blipFill>
        <p:spPr>
          <a:xfrm>
            <a:off x="0" y="2256450"/>
            <a:ext cx="9144001" cy="7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684149">
            <a:off x="4421947" y="1231725"/>
            <a:ext cx="873801" cy="625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697000" y="604175"/>
            <a:ext cx="4158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29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LA PULSERA DE ESTE AÑO</a:t>
            </a:r>
            <a:endParaRPr sz="13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/>
        </p:nvSpPr>
        <p:spPr>
          <a:xfrm>
            <a:off x="670025" y="76200"/>
            <a:ext cx="334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DINÁMICA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670025" y="1111550"/>
            <a:ext cx="7636500" cy="29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AutoNum type="arabicPeriod"/>
            </a:pPr>
            <a:r>
              <a:rPr b="1" lang="es" sz="20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Repartimos un poema por persona</a:t>
            </a: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anexo para imprimir)</a:t>
            </a: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leemos en voz alta. </a:t>
            </a:r>
            <a:endParaRPr b="1"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AutoNum type="arabicPeriod"/>
            </a:pP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Vemos el </a:t>
            </a:r>
            <a:r>
              <a:rPr b="1" lang="es" sz="20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vídeo sobre cómo construir un barco de papel</a:t>
            </a: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AutoNum type="arabicPeriod"/>
            </a:pP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Construimos el barco en </a:t>
            </a:r>
            <a:r>
              <a:rPr b="1" lang="es" sz="20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silencio</a:t>
            </a: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“Ven sígueme, con Jesús hacia las fronteras del mundo”.</a:t>
            </a:r>
            <a:endParaRPr b="1"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AutoNum type="arabicPeriod"/>
            </a:pP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 la </a:t>
            </a:r>
            <a:r>
              <a:rPr b="1" lang="es" sz="20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canción del lema de fondo</a:t>
            </a:r>
            <a:r>
              <a:rPr b="1" lang="e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vamos dejando nuestros barquitos al tutor/a para que simbolicen nuestro navegar de este año y nos acompañen este curso en nuestra aula. </a:t>
            </a:r>
            <a:endParaRPr b="1"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(El tutor/a los guarda para llevar como ofrenda a la eucaristía inicio de curso si la fuesen a realizar)</a:t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14083">
            <a:off x="7424203" y="3653806"/>
            <a:ext cx="1499844" cy="1499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/>
          <p:nvPr/>
        </p:nvSpPr>
        <p:spPr>
          <a:xfrm>
            <a:off x="5127825" y="4171250"/>
            <a:ext cx="35598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500">
                <a:solidFill>
                  <a:schemeClr val="lt1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muchas gracias</a:t>
            </a:r>
            <a:endParaRPr b="1" sz="3500">
              <a:solidFill>
                <a:schemeClr val="lt1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2964900" y="516000"/>
            <a:ext cx="3214200" cy="4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Tomad, Señor</a:t>
            </a:r>
            <a:endParaRPr b="1" sz="1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Tomad, Señor y recibid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 mi libertad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 memoria, mi entendimiento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 toda mi voluntad.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Todo mi haber y mi poseer,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vos me lo disteis,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vos Señor lo torno.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Todo es vuestro.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Disponed a toda vuestra voluntad.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Dadme vuestro amor y gracia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ésta me basta. 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San Ignacio de Loyola</a:t>
            </a:r>
            <a:endParaRPr b="1"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0600" y="3466675"/>
            <a:ext cx="1188349" cy="8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812" y="-468200"/>
            <a:ext cx="4109827" cy="57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8515851">
            <a:off x="1980497" y="1639325"/>
            <a:ext cx="873801" cy="625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76200" y="729175"/>
            <a:ext cx="2483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22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1" lang="es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odemos terminar la tutoría leyendo la oración de San Ignacio </a:t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ctrTitle"/>
          </p:nvPr>
        </p:nvSpPr>
        <p:spPr>
          <a:xfrm>
            <a:off x="2433575" y="2996250"/>
            <a:ext cx="70434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/>
              <a:t>CAMPAÑA DE LÍNEAS DE FUERZA</a:t>
            </a:r>
            <a:r>
              <a:rPr lang="es"/>
              <a:t>              </a:t>
            </a:r>
            <a:r>
              <a:rPr lang="es" sz="3400"/>
              <a:t>2024-2025</a:t>
            </a:r>
            <a:endParaRPr sz="3400"/>
          </a:p>
        </p:txBody>
      </p:sp>
      <p:pic>
        <p:nvPicPr>
          <p:cNvPr id="231" name="Google Shape;231;p31" title="logo ldf 242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782750"/>
            <a:ext cx="2360225" cy="16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405" y="3833525"/>
            <a:ext cx="1000597" cy="7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7775" y="3923299"/>
            <a:ext cx="1722102" cy="5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467950" y="941500"/>
            <a:ext cx="16101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288" y="382363"/>
            <a:ext cx="1674027" cy="234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2433575" y="610975"/>
            <a:ext cx="6519600" cy="1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200">
                <a:solidFill>
                  <a:schemeClr val="accent5"/>
                </a:solidFill>
                <a:latin typeface="Rampart One"/>
                <a:ea typeface="Rampart One"/>
                <a:cs typeface="Rampart One"/>
                <a:sym typeface="Rampart One"/>
              </a:rPr>
              <a:t>TUTORÍA</a:t>
            </a:r>
            <a:endParaRPr b="1" sz="5200">
              <a:solidFill>
                <a:schemeClr val="accent5"/>
              </a:solidFill>
              <a:latin typeface="Rampart One"/>
              <a:ea typeface="Rampart One"/>
              <a:cs typeface="Rampart One"/>
              <a:sym typeface="Rampart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200">
                <a:solidFill>
                  <a:schemeClr val="accent5"/>
                </a:solidFill>
                <a:latin typeface="Rampart One"/>
                <a:ea typeface="Rampart One"/>
                <a:cs typeface="Rampart One"/>
                <a:sym typeface="Rampart One"/>
              </a:rPr>
              <a:t>de inicio de curso</a:t>
            </a:r>
            <a:endParaRPr b="1" sz="5200">
              <a:solidFill>
                <a:schemeClr val="accent5"/>
              </a:solidFill>
              <a:latin typeface="Rampart One"/>
              <a:ea typeface="Rampart One"/>
              <a:cs typeface="Rampart One"/>
              <a:sym typeface="Rampart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/>
        </p:nvSpPr>
        <p:spPr>
          <a:xfrm>
            <a:off x="588150" y="126600"/>
            <a:ext cx="796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Después de nuestro lema del pasado curso, VIVIR POR AMOR, seguimos avanzando en un ciclo de seis años a través del cual trabajamos las principales claves de la espiritualidad ignaciana en nuestros colegios.</a:t>
            </a:r>
            <a:r>
              <a:rPr b="1" lang="e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2575"/>
            <a:ext cx="8839200" cy="249355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588150" y="3788700"/>
            <a:ext cx="7967700" cy="12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 curso 24-25 nos centramos en “la llamada” a la que hace referencia san Ignacio al comienzo de los Ejercicios Espirituales, donde tras sentirnos queridos por Jesús, queridos tal y como somos, con nuestras luces y sombras, atraídos por su figura y su mensaje nos sentimos llamados a seguirle.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/>
        </p:nvSpPr>
        <p:spPr>
          <a:xfrm>
            <a:off x="532050" y="3364600"/>
            <a:ext cx="8079900" cy="14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</a:t>
            </a: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CLAVE DE LOS EJERCICIOS este curso es el “Llamamiento del Rey Eternal” en palabras medievales ignacianas, que es la llamada que Jesucristo nos hace a todos y cada uno de nosotros. Esta enlaza con una de las más famosas claves ignacianas: </a:t>
            </a: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b="1" lang="e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s" sz="29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MAGIS</a:t>
            </a:r>
            <a:endParaRPr b="1"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1347000" y="399475"/>
            <a:ext cx="6450000" cy="2749800"/>
          </a:xfrm>
          <a:prstGeom prst="foldedCorner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1499400" y="442525"/>
            <a:ext cx="6065700" cy="26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783F04"/>
                </a:solidFill>
              </a:rPr>
              <a:t>Para saber más…</a:t>
            </a:r>
            <a:endParaRPr b="1" sz="1700">
              <a:solidFill>
                <a:srgbClr val="783F04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783F04"/>
                </a:solidFill>
              </a:rPr>
              <a:t>Los Ejercicios espirituales consisten en realizar un retiro para saber qué es lo que quiere Dios de nosotros. </a:t>
            </a:r>
            <a:endParaRPr b="1" sz="1500">
              <a:solidFill>
                <a:srgbClr val="783F04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es" sz="1500">
                <a:solidFill>
                  <a:srgbClr val="783F04"/>
                </a:solidFill>
              </a:rPr>
              <a:t>Nacen de la experiencia personal de San Ignacio de Loyola, quien los puso por escrito para poder así ayudar a otros. Nos da un método concreto para orar, saber interpretar lo que sucede en nuestra oración y elegir lo que más nos ayuda a cumplir con el deseo de Dios para nuestra vida.</a:t>
            </a:r>
            <a:r>
              <a:rPr b="1" lang="es" sz="1700">
                <a:solidFill>
                  <a:srgbClr val="783F04"/>
                </a:solidFill>
              </a:rPr>
              <a:t> </a:t>
            </a:r>
            <a:endParaRPr b="1" sz="1700">
              <a:solidFill>
                <a:srgbClr val="783F0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/>
        </p:nvSpPr>
        <p:spPr>
          <a:xfrm>
            <a:off x="1035475" y="381500"/>
            <a:ext cx="7203900" cy="41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MAGIS</a:t>
            </a:r>
            <a:r>
              <a:rPr b="1" i="1" lang="es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 una palabra latina muy típica de la espiritualidad ignaciana que significa “más”. Cuando San Ignacio habla de </a:t>
            </a:r>
            <a:r>
              <a:rPr b="1" i="1" lang="es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MAGIS</a:t>
            </a: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lo que nos propone es buscar en nuestra vida qué es lo que más ayuda a dar mayor gloria a Dios. 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¿Qué es lo que puede dar mayor gloria a Dios en nuestra vida? Lo iremos descubriendo en la oración, en la meditación y contemplación de la vida de Jesús.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Esto tiene que concretarse en nuestra vida. Así, la persona que busca el </a:t>
            </a:r>
            <a:r>
              <a:rPr b="1" i="1" lang="es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MAGIS</a:t>
            </a: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por ejemplo, no se conformará con hacer lo mínimo para ayudar a los otros, sino que tratará de hacer todo lo posible para estar atento a las necesidades de los demás, como hacía Jesús. 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b="1" i="1" lang="es" sz="2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MAGIS</a:t>
            </a:r>
            <a:r>
              <a:rPr b="1" lang="es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no es cuestión de voluntarismo, sino de confiar en la fuerza del Espíritu de Dios que nos impulsa a hacer las cosas con generosidad y sin medir. </a:t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7825" y="4312709"/>
            <a:ext cx="932575" cy="7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350"/>
            <a:ext cx="919639" cy="71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/>
        </p:nvSpPr>
        <p:spPr>
          <a:xfrm>
            <a:off x="423700" y="650325"/>
            <a:ext cx="32811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1283675" y="3918875"/>
            <a:ext cx="72810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6" name="Google Shape;106;p17" title="VEN, SÍGUEME (EDUCSI Ldf 24-25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819" y="818250"/>
            <a:ext cx="7418370" cy="41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>
            <p:ph idx="4294967295" type="title"/>
          </p:nvPr>
        </p:nvSpPr>
        <p:spPr>
          <a:xfrm>
            <a:off x="1144525" y="27875"/>
            <a:ext cx="69552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VÍDEO DE LA CAMPAÑA</a:t>
            </a:r>
            <a:endParaRPr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15846">
            <a:off x="5137534" y="337056"/>
            <a:ext cx="1362304" cy="97448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6743675" y="445250"/>
            <a:ext cx="1504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LEMA</a:t>
            </a:r>
            <a:endParaRPr b="1"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2284151">
            <a:off x="5305988" y="3408090"/>
            <a:ext cx="1397123" cy="99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6898050" y="3402150"/>
            <a:ext cx="225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SUBLEMA</a:t>
            </a:r>
            <a:endParaRPr b="1" sz="3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9200" y="-1"/>
            <a:ext cx="367426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2284168">
            <a:off x="3680198" y="566840"/>
            <a:ext cx="758604" cy="54264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4488850" y="238275"/>
            <a:ext cx="43296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ejemplo de todas fronteras y barreras que ponemos a las personas </a:t>
            </a:r>
            <a:r>
              <a:rPr b="1" lang="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vemos este dibujo del CIE, Centro de Internamiento para Extranjeros, en Barcelona</a:t>
            </a:r>
            <a:endParaRPr b="1"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4661925" y="3123463"/>
            <a:ext cx="4249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 mundo de contrastes y desigualdad entre los que más y los que menos tienen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4">
            <a:alphaModFix/>
          </a:blip>
          <a:srcRect b="28398" l="0" r="72437" t="51635"/>
          <a:stretch/>
        </p:blipFill>
        <p:spPr>
          <a:xfrm>
            <a:off x="1292475" y="330575"/>
            <a:ext cx="2301127" cy="23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04426" cy="140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b="26635" l="15447" r="0" t="43691"/>
          <a:stretch/>
        </p:blipFill>
        <p:spPr>
          <a:xfrm>
            <a:off x="443475" y="2985650"/>
            <a:ext cx="3106776" cy="152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2284168">
            <a:off x="3726785" y="3429340"/>
            <a:ext cx="758604" cy="542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/>
        </p:nvSpPr>
        <p:spPr>
          <a:xfrm>
            <a:off x="4565050" y="390675"/>
            <a:ext cx="4329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 nos mira y nos llama personalmente a cada uno/a de nosotros/as, tendiéndonos su mano para que le acompañemos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28264" l="49777" r="15480" t="45410"/>
          <a:stretch/>
        </p:blipFill>
        <p:spPr>
          <a:xfrm>
            <a:off x="6898050" y="2694700"/>
            <a:ext cx="1920425" cy="203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04426" cy="140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84168">
            <a:off x="6006435" y="3291027"/>
            <a:ext cx="758604" cy="542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479025" y="2707200"/>
            <a:ext cx="5440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Llamados a vivir como Iglesia, comunidad de Cristo</a:t>
            </a:r>
            <a:r>
              <a:rPr b="1" lang="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(dibujo de la parroquia de Saint Francis en Owo, Nigeria, donde 50 personas fueron asesinadas en un ataque terrorista en junio de 2022)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3">
            <a:alphaModFix/>
          </a:blip>
          <a:srcRect b="51758" l="10650" r="30150" t="12618"/>
          <a:stretch/>
        </p:blipFill>
        <p:spPr>
          <a:xfrm>
            <a:off x="1478150" y="624925"/>
            <a:ext cx="2175174" cy="18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2284168">
            <a:off x="3756398" y="719240"/>
            <a:ext cx="758604" cy="542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/>
        </p:nvSpPr>
        <p:spPr>
          <a:xfrm>
            <a:off x="1753525" y="161775"/>
            <a:ext cx="59472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nuestro día a día recibimos muchas </a:t>
            </a:r>
            <a:r>
              <a:rPr b="1" lang="e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LLAMADAS…</a:t>
            </a:r>
            <a:endParaRPr b="1"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00" y="161774"/>
            <a:ext cx="1432375" cy="14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6550" y="650700"/>
            <a:ext cx="2778474" cy="18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725" y="2833750"/>
            <a:ext cx="2294774" cy="15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7950" y="3020279"/>
            <a:ext cx="2675549" cy="178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2801" y="799625"/>
            <a:ext cx="2778474" cy="185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7938" y="3020272"/>
            <a:ext cx="2987075" cy="164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2225" y="1443594"/>
            <a:ext cx="2675549" cy="178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