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10287000" cx="18288000"/>
  <p:notesSz cx="6858000" cy="9144000"/>
  <p:embeddedFontLst>
    <p:embeddedFont>
      <p:font typeface="Caveat"/>
      <p:regular r:id="rId24"/>
      <p:bold r:id="rId25"/>
    </p:embeddedFont>
    <p:embeddedFont>
      <p:font typeface="Cedarville Cursive"/>
      <p:regular r:id="rId26"/>
    </p:embeddedFont>
    <p:embeddedFont>
      <p:font typeface="Merriweather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1" roundtripDataSignature="AMtx7mjMuIDJXiPLVVgHHP8aLIDrXP0r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aveat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edarvilleCursive-regular.fntdata"/><Relationship Id="rId25" Type="http://schemas.openxmlformats.org/officeDocument/2006/relationships/font" Target="fonts/Caveat-bold.fntdata"/><Relationship Id="rId28" Type="http://schemas.openxmlformats.org/officeDocument/2006/relationships/font" Target="fonts/Merriweather-bold.fntdata"/><Relationship Id="rId27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11696e8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2e11696e83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a03fe24c8b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g2a03fe24c8b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a03fe24c8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0" name="Google Shape;180;g2a03fe24c8b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a03fe24c8b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g2a03fe24c8b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a03fe24c8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g2a03fe24c8b_0_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a03fe24c8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g2a03fe24c8b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a03fe24c8b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1" name="Google Shape;221;g2a03fe24c8b_0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e6ca4b86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2" name="Google Shape;242;g2e6ca4b861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e11696e835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8" name="Google Shape;248;g2e11696e835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9897f1dcb0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g29897f1dcb0_2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322e5a984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g29322e5a984_7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a03fe24c8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2a03fe24c8b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a03fe24c8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g2a03fe24c8b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youtube.com/watch?v=0mmXwtlbzY8" TargetMode="External"/><Relationship Id="rId4" Type="http://schemas.openxmlformats.org/officeDocument/2006/relationships/image" Target="../media/image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11696e835_0_0"/>
          <p:cNvSpPr/>
          <p:nvPr/>
        </p:nvSpPr>
        <p:spPr>
          <a:xfrm>
            <a:off x="0" y="0"/>
            <a:ext cx="7107382" cy="10287000"/>
          </a:xfrm>
          <a:custGeom>
            <a:rect b="b" l="l" r="r" t="t"/>
            <a:pathLst>
              <a:path extrusionOk="0" h="10287000" w="7107382">
                <a:moveTo>
                  <a:pt x="0" y="0"/>
                </a:moveTo>
                <a:lnTo>
                  <a:pt x="7107382" y="0"/>
                </a:lnTo>
                <a:lnTo>
                  <a:pt x="71073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g2e11696e835_0_0"/>
          <p:cNvSpPr txBox="1"/>
          <p:nvPr/>
        </p:nvSpPr>
        <p:spPr>
          <a:xfrm>
            <a:off x="7475199" y="5818549"/>
            <a:ext cx="10131000" cy="30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rgbClr val="0000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celebración </a:t>
            </a:r>
            <a:r>
              <a:rPr b="1" lang="en-US" sz="8300">
                <a:latin typeface="Cedarville Cursive"/>
                <a:ea typeface="Cedarville Cursive"/>
                <a:cs typeface="Cedarville Cursive"/>
                <a:sym typeface="Cedarville Cursive"/>
              </a:rPr>
              <a:t>final de curso</a:t>
            </a:r>
            <a:endParaRPr b="1" i="0" sz="8300" u="none" cap="none" strike="noStrike">
              <a:solidFill>
                <a:srgbClr val="0000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pic>
        <p:nvPicPr>
          <p:cNvPr id="86" name="Google Shape;86;g2e11696e835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5000" y="603925"/>
            <a:ext cx="7684198" cy="13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e11696e835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6020" y="2206050"/>
            <a:ext cx="3824015" cy="18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e11696e835_0_0" title="logo ldf 2425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75098" y="1176600"/>
            <a:ext cx="4497903" cy="3157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a03fe24c8b_0_41"/>
          <p:cNvSpPr txBox="1"/>
          <p:nvPr/>
        </p:nvSpPr>
        <p:spPr>
          <a:xfrm>
            <a:off x="1367250" y="325550"/>
            <a:ext cx="8463900" cy="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2a03fe24c8b_0_41"/>
          <p:cNvSpPr txBox="1"/>
          <p:nvPr/>
        </p:nvSpPr>
        <p:spPr>
          <a:xfrm>
            <a:off x="672775" y="390650"/>
            <a:ext cx="6836400" cy="1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2a03fe24c8b_0_41"/>
          <p:cNvSpPr txBox="1"/>
          <p:nvPr/>
        </p:nvSpPr>
        <p:spPr>
          <a:xfrm>
            <a:off x="11198500" y="607675"/>
            <a:ext cx="71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a03fe24c8b_0_41"/>
          <p:cNvSpPr txBox="1"/>
          <p:nvPr/>
        </p:nvSpPr>
        <p:spPr>
          <a:xfrm>
            <a:off x="11350900" y="760075"/>
            <a:ext cx="71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a03fe24c8b_0_41"/>
          <p:cNvSpPr txBox="1"/>
          <p:nvPr/>
        </p:nvSpPr>
        <p:spPr>
          <a:xfrm>
            <a:off x="846400" y="499150"/>
            <a:ext cx="54255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a03fe24c8b_0_41"/>
          <p:cNvSpPr txBox="1"/>
          <p:nvPr/>
        </p:nvSpPr>
        <p:spPr>
          <a:xfrm>
            <a:off x="10962300" y="390650"/>
            <a:ext cx="68364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INDICACIONES:</a:t>
            </a:r>
            <a:r>
              <a:rPr b="1" i="0" lang="en-US" sz="27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el profesor reparte esta </a:t>
            </a:r>
            <a:r>
              <a:rPr b="1" lang="en-US" sz="27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tira de película</a:t>
            </a:r>
            <a:r>
              <a:rPr b="1" lang="en-US" sz="27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7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e invita a los alumnos a </a:t>
            </a:r>
            <a:r>
              <a:rPr b="1" lang="en-US" sz="27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dibujar o expresar como quieran los 3 momentos, uno en cada filmina, en los que han podido ver la presencia de Dios durante este curso</a:t>
            </a:r>
            <a:r>
              <a:rPr b="1" lang="en-US" sz="27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sz="27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-US" sz="27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Las tiras de película de todos los alumnos se pueden llevar al aula y pegarlas en algún mural para que se queden hasta final de curso</a:t>
            </a:r>
            <a:endParaRPr b="1" i="0" sz="27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a03fe24c8b_0_41"/>
          <p:cNvSpPr txBox="1"/>
          <p:nvPr/>
        </p:nvSpPr>
        <p:spPr>
          <a:xfrm>
            <a:off x="5440850" y="8824800"/>
            <a:ext cx="128979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celebración </a:t>
            </a:r>
            <a:r>
              <a:rPr b="1" lang="en-US" sz="83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final de curso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g2a03fe24c8b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87407">
            <a:off x="674800" y="3964113"/>
            <a:ext cx="12192001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a03fe24c8b_0_53"/>
          <p:cNvSpPr/>
          <p:nvPr/>
        </p:nvSpPr>
        <p:spPr>
          <a:xfrm rot="-5400000">
            <a:off x="-1853896" y="1853896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g2a03fe24c8b_0_53"/>
          <p:cNvSpPr/>
          <p:nvPr/>
        </p:nvSpPr>
        <p:spPr>
          <a:xfrm rot="-5400000">
            <a:off x="-1853896" y="7241154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g2a03fe24c8b_0_53"/>
          <p:cNvSpPr txBox="1"/>
          <p:nvPr/>
        </p:nvSpPr>
        <p:spPr>
          <a:xfrm>
            <a:off x="2519168" y="2992553"/>
            <a:ext cx="14065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a03fe24c8b_0_53"/>
          <p:cNvSpPr txBox="1"/>
          <p:nvPr/>
        </p:nvSpPr>
        <p:spPr>
          <a:xfrm>
            <a:off x="2712575" y="1162700"/>
            <a:ext cx="140652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lang="en-US" sz="5400">
                <a:solidFill>
                  <a:srgbClr val="992800"/>
                </a:solidFill>
              </a:rPr>
              <a:t>es bueno</a:t>
            </a:r>
            <a:r>
              <a:rPr b="1" lang="en-US" sz="7500">
                <a:solidFill>
                  <a:srgbClr val="992800"/>
                </a:solidFill>
              </a:rPr>
              <a:t> ARREPENTIRSE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2a03fe24c8b_0_53"/>
          <p:cNvSpPr txBox="1"/>
          <p:nvPr/>
        </p:nvSpPr>
        <p:spPr>
          <a:xfrm>
            <a:off x="2712575" y="2416150"/>
            <a:ext cx="14418600" cy="71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9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r>
              <a:rPr lang="en-US" sz="39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Dos hombres subieron al templo a orar: uno era fariseo, el otro recaudador. El fariseo, de pie, oraba así en voz baja: Oh Dios, te doy gracias porque no soy como el resto de los hombres, ladrones, injustos, adúlteros, o como ese recaudador. Ayuno dos veces por semana y pago diezmos de cuanto poseo. El recaudador, de pie y a distancia, ni siquiera alzaba los ojos al cielo, sino que se golpeaba el pecho diciendo: Oh Dios, ten piedad de este pecador. Os digo que éste volvió a casa absuelto y el otro no..” </a:t>
            </a:r>
            <a:endParaRPr sz="39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Lc 18, 10 - 14</a:t>
            </a:r>
            <a:endParaRPr sz="3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a03fe24c8b_0_62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g2a03fe24c8b_0_62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g2a03fe24c8b_0_62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g2a03fe24c8b_0_62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g2a03fe24c8b_0_62"/>
          <p:cNvSpPr txBox="1"/>
          <p:nvPr/>
        </p:nvSpPr>
        <p:spPr>
          <a:xfrm>
            <a:off x="382650" y="187500"/>
            <a:ext cx="17522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7500" u="none" cap="none" strike="noStrike">
              <a:solidFill>
                <a:srgbClr val="992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2a03fe24c8b_0_62"/>
          <p:cNvSpPr txBox="1"/>
          <p:nvPr/>
        </p:nvSpPr>
        <p:spPr>
          <a:xfrm>
            <a:off x="2210075" y="522400"/>
            <a:ext cx="72090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CD5E30"/>
                </a:solidFill>
              </a:rPr>
              <a:t>Pensemos…</a:t>
            </a:r>
            <a:endParaRPr/>
          </a:p>
        </p:txBody>
      </p:sp>
      <p:sp>
        <p:nvSpPr>
          <p:cNvPr id="197" name="Google Shape;197;g2a03fe24c8b_0_62"/>
          <p:cNvSpPr txBox="1"/>
          <p:nvPr/>
        </p:nvSpPr>
        <p:spPr>
          <a:xfrm>
            <a:off x="382650" y="2022150"/>
            <a:ext cx="17522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No siempre hacemos las cosas bien. En ocasiones, nos equivocamos. Arrepentirse conlleva reconocer con humildad que no somos perfectos y poder pedir perdón como lo hace el publicano, sin grandes acciones, desde el anonimato, con un sentimiento de profundo arrepentimiento.</a:t>
            </a:r>
            <a:endParaRPr sz="28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8" name="Google Shape;198;g2a03fe24c8b_0_62"/>
          <p:cNvSpPr txBox="1"/>
          <p:nvPr/>
        </p:nvSpPr>
        <p:spPr>
          <a:xfrm>
            <a:off x="382650" y="4366275"/>
            <a:ext cx="17522700" cy="3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Os invitamos a pensar en silencio, durante un par de minutos, en este curso y caer en la cuenta de </a:t>
            </a:r>
            <a:r>
              <a:rPr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cuáles</a:t>
            </a:r>
            <a:r>
              <a:rPr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han sido los momentos en los que no hemos actuado bien, o en momentos en los que deberíamos haber actuado y no lo hemos hecho. </a:t>
            </a:r>
            <a:endParaRPr sz="28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De todos ellos quédate con uno. Pídele perdón a Dios y siente su gran misericordia, su perdón. Dios nos quiere como somos.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a03fe24c8b_0_73"/>
          <p:cNvSpPr/>
          <p:nvPr/>
        </p:nvSpPr>
        <p:spPr>
          <a:xfrm rot="-5400000">
            <a:off x="-1853896" y="1853896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g2a03fe24c8b_0_73"/>
          <p:cNvSpPr/>
          <p:nvPr/>
        </p:nvSpPr>
        <p:spPr>
          <a:xfrm rot="-5400000">
            <a:off x="-1853896" y="7241154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g2a03fe24c8b_0_73"/>
          <p:cNvSpPr txBox="1"/>
          <p:nvPr/>
        </p:nvSpPr>
        <p:spPr>
          <a:xfrm>
            <a:off x="2712575" y="1162700"/>
            <a:ext cx="140652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lang="en-US" sz="5400">
                <a:solidFill>
                  <a:srgbClr val="992800"/>
                </a:solidFill>
              </a:rPr>
              <a:t>y mañana </a:t>
            </a:r>
            <a:r>
              <a:rPr b="1" lang="en-US" sz="7500">
                <a:solidFill>
                  <a:srgbClr val="992800"/>
                </a:solidFill>
              </a:rPr>
              <a:t>QUÉ…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2a03fe24c8b_0_73"/>
          <p:cNvSpPr txBox="1"/>
          <p:nvPr/>
        </p:nvSpPr>
        <p:spPr>
          <a:xfrm>
            <a:off x="2909275" y="3515700"/>
            <a:ext cx="14418600" cy="16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3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r>
              <a:rPr lang="en-US" sz="43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Jesús repitió: —Paz con vosotros. Como el Padre me envió, así yo os envío a vosotros.</a:t>
            </a:r>
            <a:r>
              <a:rPr lang="en-US" sz="43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”</a:t>
            </a:r>
            <a:endParaRPr sz="43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a03fe24c8b_0_82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g2a03fe24c8b_0_82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g2a03fe24c8b_0_82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g2a03fe24c8b_0_82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g2a03fe24c8b_0_82"/>
          <p:cNvSpPr txBox="1"/>
          <p:nvPr/>
        </p:nvSpPr>
        <p:spPr>
          <a:xfrm>
            <a:off x="382650" y="187500"/>
            <a:ext cx="17522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7500" u="none" cap="none" strike="noStrike">
              <a:solidFill>
                <a:srgbClr val="992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a03fe24c8b_0_82"/>
          <p:cNvSpPr txBox="1"/>
          <p:nvPr/>
        </p:nvSpPr>
        <p:spPr>
          <a:xfrm>
            <a:off x="2210075" y="522400"/>
            <a:ext cx="72090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CD5E30"/>
                </a:solidFill>
              </a:rPr>
              <a:t>Pensemos…</a:t>
            </a:r>
            <a:endParaRPr/>
          </a:p>
        </p:txBody>
      </p:sp>
      <p:sp>
        <p:nvSpPr>
          <p:cNvPr id="217" name="Google Shape;217;g2a03fe24c8b_0_82"/>
          <p:cNvSpPr txBox="1"/>
          <p:nvPr/>
        </p:nvSpPr>
        <p:spPr>
          <a:xfrm>
            <a:off x="382650" y="2022150"/>
            <a:ext cx="17522700" cy="25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Jesús invita a sus amigos a que no se queden para ellos lo que han vivido con Él, lo que han oído, lo que han visto. Quiere que su mensaje llegue a todas las personas de este mundo. Hoy Jesús nos sigue invitando a cada uno de nosotros a ser testigos, testimonio de su gran mensaje: Ser feliz, es posible. Y esta felicidad puede ser real en nuestra vida. Él nos ofrece un camino, el de Dios.</a:t>
            </a:r>
            <a:endParaRPr sz="28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8" name="Google Shape;218;g2a03fe24c8b_0_82"/>
          <p:cNvSpPr txBox="1"/>
          <p:nvPr/>
        </p:nvSpPr>
        <p:spPr>
          <a:xfrm>
            <a:off x="382650" y="5024325"/>
            <a:ext cx="175227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Os invitamos a pensar en silencio, durante un par de minutos, de qué manera podrías ser tú testigo de este mensaje. ¿Podrías comprometerte a algo sencillo para seguir a Jesús?</a:t>
            </a:r>
            <a:endParaRPr sz="28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a03fe24c8b_0_93"/>
          <p:cNvSpPr txBox="1"/>
          <p:nvPr/>
        </p:nvSpPr>
        <p:spPr>
          <a:xfrm>
            <a:off x="1367250" y="325550"/>
            <a:ext cx="8463900" cy="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2a03fe24c8b_0_93"/>
          <p:cNvSpPr txBox="1"/>
          <p:nvPr/>
        </p:nvSpPr>
        <p:spPr>
          <a:xfrm>
            <a:off x="672775" y="390650"/>
            <a:ext cx="6836400" cy="1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2a03fe24c8b_0_93"/>
          <p:cNvSpPr txBox="1"/>
          <p:nvPr/>
        </p:nvSpPr>
        <p:spPr>
          <a:xfrm>
            <a:off x="11198500" y="607675"/>
            <a:ext cx="71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2a03fe24c8b_0_93"/>
          <p:cNvSpPr txBox="1"/>
          <p:nvPr/>
        </p:nvSpPr>
        <p:spPr>
          <a:xfrm>
            <a:off x="11350900" y="760075"/>
            <a:ext cx="71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2a03fe24c8b_0_93"/>
          <p:cNvSpPr txBox="1"/>
          <p:nvPr/>
        </p:nvSpPr>
        <p:spPr>
          <a:xfrm>
            <a:off x="846400" y="499150"/>
            <a:ext cx="54255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2a03fe24c8b_0_93"/>
          <p:cNvSpPr txBox="1"/>
          <p:nvPr/>
        </p:nvSpPr>
        <p:spPr>
          <a:xfrm>
            <a:off x="10962300" y="390650"/>
            <a:ext cx="6836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INDICACIONES:</a:t>
            </a:r>
            <a:r>
              <a:rPr b="1" i="0" lang="en-US" sz="27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el profesor reparte esta </a:t>
            </a:r>
            <a:r>
              <a:rPr b="1" lang="en-US" sz="27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tarjeta de invitación. </a:t>
            </a:r>
            <a:r>
              <a:rPr b="1" lang="en-US" sz="27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i="0" lang="en-US" sz="27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invita a los alumnos a escribir en ella el comp</a:t>
            </a:r>
            <a:r>
              <a:rPr b="1" lang="en-US" sz="27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romiso que pueden asumir para hacer de este mundo un lugar mejor y convertirse también en testigos del mensaje de Jesús. Estos compromisos pueden quedar en la capilla a modo de ofrenda.</a:t>
            </a:r>
            <a:endParaRPr b="1" i="0" sz="27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2a03fe24c8b_0_93"/>
          <p:cNvSpPr txBox="1"/>
          <p:nvPr/>
        </p:nvSpPr>
        <p:spPr>
          <a:xfrm>
            <a:off x="5440850" y="8824800"/>
            <a:ext cx="128979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celebración </a:t>
            </a:r>
            <a:r>
              <a:rPr b="1" lang="en-US" sz="83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final de curso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g2a03fe24c8b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36650"/>
            <a:ext cx="8892851" cy="548855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2a03fe24c8b_0_93"/>
          <p:cNvSpPr txBox="1"/>
          <p:nvPr/>
        </p:nvSpPr>
        <p:spPr>
          <a:xfrm>
            <a:off x="277600" y="2305500"/>
            <a:ext cx="65631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lang="en-US" sz="61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VEN, SÍGUEME</a:t>
            </a:r>
            <a:endParaRPr i="0" sz="1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/>
          <p:nvPr/>
        </p:nvSpPr>
        <p:spPr>
          <a:xfrm>
            <a:off x="1180125" y="742214"/>
            <a:ext cx="5486400" cy="4114800"/>
          </a:xfrm>
          <a:custGeom>
            <a:rect b="b" l="l" r="r" t="t"/>
            <a:pathLst>
              <a:path extrusionOk="0" h="4114800" w="5486400">
                <a:moveTo>
                  <a:pt x="0" y="0"/>
                </a:moveTo>
                <a:lnTo>
                  <a:pt x="5486400" y="0"/>
                </a:lnTo>
                <a:lnTo>
                  <a:pt x="54864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12"/>
          <p:cNvSpPr txBox="1"/>
          <p:nvPr/>
        </p:nvSpPr>
        <p:spPr>
          <a:xfrm>
            <a:off x="7140150" y="1475750"/>
            <a:ext cx="10482300" cy="51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0" i="0" lang="en-US" sz="51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Terminamos nuestra celebración rezando un Padre Nuestro… y escuchamos </a:t>
            </a:r>
            <a:r>
              <a:rPr lang="en-US" sz="5100">
                <a:solidFill>
                  <a:srgbClr val="992800"/>
                </a:solidFill>
              </a:rPr>
              <a:t>la canción que nos ha acompañado durante todo este curso</a:t>
            </a:r>
            <a:r>
              <a:rPr b="0" i="0" lang="en-US" sz="51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2"/>
          <p:cNvSpPr txBox="1"/>
          <p:nvPr/>
        </p:nvSpPr>
        <p:spPr>
          <a:xfrm>
            <a:off x="2512350" y="1475750"/>
            <a:ext cx="3864600" cy="20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9928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con </a:t>
            </a:r>
            <a:r>
              <a:rPr b="1" i="0" lang="en-US" sz="4200" u="none" cap="none" strike="noStrike">
                <a:solidFill>
                  <a:srgbClr val="9928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Jesús </a:t>
            </a:r>
            <a:endParaRPr b="1" i="0" sz="4200" u="none" cap="none" strike="noStrike">
              <a:solidFill>
                <a:srgbClr val="9928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9928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hacia las fronteras </a:t>
            </a:r>
            <a:endParaRPr b="1" i="0" sz="3200" u="none" cap="none" strike="noStrike">
              <a:solidFill>
                <a:srgbClr val="9928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9928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del mundo</a:t>
            </a:r>
            <a:endParaRPr b="1" i="0" sz="3200" u="none" cap="none" strike="noStrike">
              <a:solidFill>
                <a:srgbClr val="9928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sp>
        <p:nvSpPr>
          <p:cNvPr id="239" name="Google Shape;239;p12"/>
          <p:cNvSpPr txBox="1"/>
          <p:nvPr/>
        </p:nvSpPr>
        <p:spPr>
          <a:xfrm>
            <a:off x="9166375" y="8681025"/>
            <a:ext cx="9006600" cy="24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e6ca4b861d_0_0"/>
          <p:cNvSpPr txBox="1"/>
          <p:nvPr/>
        </p:nvSpPr>
        <p:spPr>
          <a:xfrm>
            <a:off x="9166375" y="8681025"/>
            <a:ext cx="9006600" cy="24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3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2e6ca4b861d_0_0" title="A LAS FRONTERAS DEL MUND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8288000" cy="10286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e11696e835_0_84"/>
          <p:cNvSpPr/>
          <p:nvPr/>
        </p:nvSpPr>
        <p:spPr>
          <a:xfrm>
            <a:off x="0" y="0"/>
            <a:ext cx="7107382" cy="10287000"/>
          </a:xfrm>
          <a:custGeom>
            <a:rect b="b" l="l" r="r" t="t"/>
            <a:pathLst>
              <a:path extrusionOk="0" h="10287000" w="7107382">
                <a:moveTo>
                  <a:pt x="0" y="0"/>
                </a:moveTo>
                <a:lnTo>
                  <a:pt x="7107382" y="0"/>
                </a:lnTo>
                <a:lnTo>
                  <a:pt x="71073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g2e11696e835_0_84"/>
          <p:cNvSpPr txBox="1"/>
          <p:nvPr/>
        </p:nvSpPr>
        <p:spPr>
          <a:xfrm>
            <a:off x="7475199" y="5818549"/>
            <a:ext cx="10131000" cy="30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rgbClr val="0000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celebración </a:t>
            </a:r>
            <a:r>
              <a:rPr b="1" lang="en-US" sz="8300">
                <a:latin typeface="Cedarville Cursive"/>
                <a:ea typeface="Cedarville Cursive"/>
                <a:cs typeface="Cedarville Cursive"/>
                <a:sym typeface="Cedarville Cursive"/>
              </a:rPr>
              <a:t>final de curso</a:t>
            </a:r>
            <a:endParaRPr b="1" i="0" sz="8300" u="none" cap="none" strike="noStrike">
              <a:solidFill>
                <a:srgbClr val="0000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pic>
        <p:nvPicPr>
          <p:cNvPr id="252" name="Google Shape;252;g2e11696e835_0_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5000" y="603925"/>
            <a:ext cx="7684198" cy="13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2e11696e835_0_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6020" y="2206050"/>
            <a:ext cx="3824015" cy="18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2e11696e835_0_84" title="logo ldf 2425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75098" y="1176600"/>
            <a:ext cx="4497903" cy="3157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14904098" y="0"/>
            <a:ext cx="2997630" cy="10369159"/>
          </a:xfrm>
          <a:custGeom>
            <a:rect b="b" l="l" r="r" t="t"/>
            <a:pathLst>
              <a:path extrusionOk="0" h="10369159" w="2997630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2"/>
          <p:cNvSpPr txBox="1"/>
          <p:nvPr/>
        </p:nvSpPr>
        <p:spPr>
          <a:xfrm>
            <a:off x="1151795" y="532900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¿Por qué estamos aquí?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579550" y="2447300"/>
            <a:ext cx="13909200" cy="6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i="1" lang="en-US" sz="4700">
                <a:solidFill>
                  <a:srgbClr val="058789"/>
                </a:solidFill>
              </a:rPr>
              <a:t>Las hojas de la agenda han volado, el curso se acaba, y pronto estaremos de vacaciones</a:t>
            </a:r>
            <a:r>
              <a:rPr b="0" i="1" lang="en-US" sz="470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1" sz="470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1" lang="en-US" sz="470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Nos gustaría terminar con una celebración en la que podamos</a:t>
            </a:r>
            <a:r>
              <a:rPr i="1" lang="en-US" sz="4700">
                <a:solidFill>
                  <a:srgbClr val="058789"/>
                </a:solidFill>
              </a:rPr>
              <a:t>, con serenidad, volver a pasar por el corazón y la mente algunas cosas de las que hemos vivido durante este año.</a:t>
            </a:r>
            <a:endParaRPr b="0" i="1" sz="470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t/>
            </a:r>
            <a:endParaRPr b="1" i="1" sz="110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13397295" y="5679181"/>
            <a:ext cx="10110131" cy="10147029"/>
          </a:xfrm>
          <a:custGeom>
            <a:rect b="b" l="l" r="r" t="t"/>
            <a:pathLst>
              <a:path extrusionOk="0" h="10147029" w="10110131">
                <a:moveTo>
                  <a:pt x="0" y="0"/>
                </a:moveTo>
                <a:lnTo>
                  <a:pt x="10110131" y="0"/>
                </a:lnTo>
                <a:lnTo>
                  <a:pt x="10110131" y="10147029"/>
                </a:lnTo>
                <a:lnTo>
                  <a:pt x="0" y="101470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3"/>
          <p:cNvSpPr txBox="1"/>
          <p:nvPr/>
        </p:nvSpPr>
        <p:spPr>
          <a:xfrm>
            <a:off x="683125" y="732150"/>
            <a:ext cx="161877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-US" sz="5000">
                <a:solidFill>
                  <a:srgbClr val="992800"/>
                </a:solidFill>
              </a:rPr>
              <a:t>E</a:t>
            </a:r>
            <a:r>
              <a:rPr b="1" i="0" lang="en-US" sz="50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n esta ce</a:t>
            </a:r>
            <a:r>
              <a:rPr b="1" lang="en-US" sz="5000">
                <a:solidFill>
                  <a:srgbClr val="992800"/>
                </a:solidFill>
              </a:rPr>
              <a:t>lebración pretendemos</a:t>
            </a:r>
            <a:r>
              <a:rPr b="1" i="0" lang="en-US" sz="50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5000">
                <a:solidFill>
                  <a:srgbClr val="CD5E30"/>
                </a:solidFill>
              </a:rPr>
              <a:t>REVISAR </a:t>
            </a:r>
            <a:r>
              <a:rPr b="1" lang="en-US" sz="5000">
                <a:solidFill>
                  <a:srgbClr val="992800"/>
                </a:solidFill>
              </a:rPr>
              <a:t>nuestro camino de estos meses. </a:t>
            </a:r>
            <a:endParaRPr b="1" sz="5000">
              <a:solidFill>
                <a:srgbClr val="992800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en-US" sz="5000">
                <a:solidFill>
                  <a:srgbClr val="992800"/>
                </a:solidFill>
              </a:rPr>
              <a:t>Prestemos especial atención al paso de Dios por él.</a:t>
            </a:r>
            <a:endParaRPr b="1" sz="5000">
              <a:solidFill>
                <a:srgbClr val="992800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sz="5000">
              <a:solidFill>
                <a:srgbClr val="992800"/>
              </a:solidFill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509450" y="6995175"/>
            <a:ext cx="124425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1" lang="en-US" sz="4400">
                <a:solidFill>
                  <a:srgbClr val="992800"/>
                </a:solidFill>
              </a:rPr>
              <a:t>Reconoceremos la dinámica de </a:t>
            </a:r>
            <a:r>
              <a:rPr b="1" i="1" lang="en-US" sz="4400">
                <a:solidFill>
                  <a:srgbClr val="058789"/>
                </a:solidFill>
              </a:rPr>
              <a:t>examen ignaciano </a:t>
            </a:r>
            <a:r>
              <a:rPr b="1" lang="en-US" sz="4400">
                <a:solidFill>
                  <a:srgbClr val="992800"/>
                </a:solidFill>
              </a:rPr>
              <a:t>conforme la vayamos realizando. </a:t>
            </a:r>
            <a:endParaRPr b="1" sz="4400">
              <a:solidFill>
                <a:srgbClr val="9928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/>
          <p:nvPr/>
        </p:nvSpPr>
        <p:spPr>
          <a:xfrm rot="5400000">
            <a:off x="15201900" y="-10287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4"/>
          <p:cNvSpPr/>
          <p:nvPr/>
        </p:nvSpPr>
        <p:spPr>
          <a:xfrm rot="-5400000">
            <a:off x="-1549550" y="74134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4"/>
          <p:cNvSpPr/>
          <p:nvPr/>
        </p:nvSpPr>
        <p:spPr>
          <a:xfrm>
            <a:off x="9805740" y="6337540"/>
            <a:ext cx="6936970" cy="3949463"/>
          </a:xfrm>
          <a:custGeom>
            <a:rect b="b" l="l" r="r" t="t"/>
            <a:pathLst>
              <a:path extrusionOk="0" h="3949463" w="6936970">
                <a:moveTo>
                  <a:pt x="0" y="0"/>
                </a:moveTo>
                <a:lnTo>
                  <a:pt x="6936970" y="0"/>
                </a:lnTo>
                <a:lnTo>
                  <a:pt x="6936970" y="3949463"/>
                </a:lnTo>
                <a:lnTo>
                  <a:pt x="0" y="3949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89" l="0" r="0" t="0"/>
            </a:stretch>
          </a:blipFill>
          <a:ln>
            <a:noFill/>
          </a:ln>
        </p:spPr>
      </p:sp>
      <p:sp>
        <p:nvSpPr>
          <p:cNvPr id="110" name="Google Shape;110;p4"/>
          <p:cNvSpPr txBox="1"/>
          <p:nvPr/>
        </p:nvSpPr>
        <p:spPr>
          <a:xfrm>
            <a:off x="3385575" y="3086100"/>
            <a:ext cx="8616000" cy="6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Así pues, </a:t>
            </a:r>
            <a:endParaRPr b="1" i="0" sz="455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te saludamos, Jesús, </a:t>
            </a:r>
            <a:endParaRPr b="1" i="0" sz="455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en el nombre del Padre, </a:t>
            </a:r>
            <a:endParaRPr b="1" i="0" sz="455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del Hijo, </a:t>
            </a:r>
            <a:endParaRPr b="1" i="0" sz="455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del Espíritu Santo. </a:t>
            </a:r>
            <a:endParaRPr b="1" i="0" sz="455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4550" u="none" cap="none" strike="noStrike">
                <a:solidFill>
                  <a:srgbClr val="058789"/>
                </a:solidFill>
                <a:latin typeface="Arial"/>
                <a:ea typeface="Arial"/>
                <a:cs typeface="Arial"/>
                <a:sym typeface="Arial"/>
              </a:rPr>
              <a:t>Amén. </a:t>
            </a:r>
            <a:endParaRPr b="1" i="0" sz="4550" u="none" cap="none" strike="noStrike">
              <a:solidFill>
                <a:srgbClr val="05878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6700"/>
              <a:buFont typeface="Arial"/>
              <a:buNone/>
            </a:pPr>
            <a:r>
              <a:t/>
            </a:r>
            <a:endParaRPr b="0" i="0" sz="6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231825" y="239700"/>
            <a:ext cx="14657100" cy="2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0" lang="en-US" sz="70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Decía Jesús: </a:t>
            </a:r>
            <a:r>
              <a:rPr b="1" i="0" lang="en-US" sz="425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"porque donde dos o tres están reunidos en mi nombre, allí estoy yo en medio de ellos"</a:t>
            </a:r>
            <a:endParaRPr b="0" i="0" sz="1100" u="none" cap="none" strike="noStrike">
              <a:solidFill>
                <a:srgbClr val="9928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/>
          <p:nvPr/>
        </p:nvSpPr>
        <p:spPr>
          <a:xfrm rot="-5400000">
            <a:off x="-1853896" y="1853896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5"/>
          <p:cNvSpPr/>
          <p:nvPr/>
        </p:nvSpPr>
        <p:spPr>
          <a:xfrm rot="-5400000">
            <a:off x="-1853896" y="7241154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5"/>
          <p:cNvSpPr txBox="1"/>
          <p:nvPr/>
        </p:nvSpPr>
        <p:spPr>
          <a:xfrm>
            <a:off x="2519168" y="2992553"/>
            <a:ext cx="14065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2712575" y="1162700"/>
            <a:ext cx="140652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1" lang="en-US" sz="5400">
                <a:solidFill>
                  <a:srgbClr val="992800"/>
                </a:solidFill>
              </a:rPr>
              <a:t>para empezar:</a:t>
            </a:r>
            <a:r>
              <a:rPr b="1" lang="en-US" sz="7500">
                <a:solidFill>
                  <a:srgbClr val="992800"/>
                </a:solidFill>
              </a:rPr>
              <a:t> AGRADECER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2909275" y="3515700"/>
            <a:ext cx="14418600" cy="40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</a:t>
            </a:r>
            <a:r>
              <a:rPr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Al entrar en una aldea, le salieron al encuentro diez leprosos, que se pararon a cierta distancia y alzando la voz, dijeron: —Jesús, Maestro, ten piedad de nosotros. Al verlos, les dijo: —Id a presentaros a los sacerdotes. Mientras iban, quedaron sanos. Uno de ellos, viéndose sano, volvió glorificando a Dios en voz alta, y cayó de bruces a sus pies dándole gracias”. Lc 17, 12 - 15</a:t>
            </a:r>
            <a:endParaRPr sz="28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897f1dcb0_2_2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g29897f1dcb0_2_2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g29897f1dcb0_2_2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g29897f1dcb0_2_2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g29897f1dcb0_2_2"/>
          <p:cNvSpPr txBox="1"/>
          <p:nvPr/>
        </p:nvSpPr>
        <p:spPr>
          <a:xfrm>
            <a:off x="382650" y="187500"/>
            <a:ext cx="17522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7500" u="none" cap="none" strike="noStrike">
              <a:solidFill>
                <a:srgbClr val="992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9897f1dcb0_2_2"/>
          <p:cNvSpPr txBox="1"/>
          <p:nvPr/>
        </p:nvSpPr>
        <p:spPr>
          <a:xfrm>
            <a:off x="466175" y="483225"/>
            <a:ext cx="72090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CD5E30"/>
                </a:solidFill>
              </a:rPr>
              <a:t>Pensemos…</a:t>
            </a:r>
            <a:endParaRPr/>
          </a:p>
        </p:txBody>
      </p:sp>
      <p:sp>
        <p:nvSpPr>
          <p:cNvPr id="131" name="Google Shape;131;g29897f1dcb0_2_2"/>
          <p:cNvSpPr txBox="1"/>
          <p:nvPr/>
        </p:nvSpPr>
        <p:spPr>
          <a:xfrm>
            <a:off x="382650" y="2022150"/>
            <a:ext cx="17522700" cy="27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El agradecimiento que Dios quiere es como el que muestra el leproso que ha sido curado. </a:t>
            </a:r>
            <a:endParaRPr sz="28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Un </a:t>
            </a:r>
            <a:r>
              <a:rPr b="1"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agradecimiento</a:t>
            </a:r>
            <a:r>
              <a:rPr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que se origina por tantas cosas buenas que hemos recibido, muchas de ellas, sin </a:t>
            </a:r>
            <a:r>
              <a:rPr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merecerlo</a:t>
            </a:r>
            <a:r>
              <a:rPr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 Durante este curso seguro que hemos vivido muchos momentos parecidos, en los que nos hemos sentido profundamente agradecidos.</a:t>
            </a:r>
            <a:endParaRPr sz="28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32" name="Google Shape;132;g29897f1dcb0_2_2"/>
          <p:cNvSpPr txBox="1"/>
          <p:nvPr/>
        </p:nvSpPr>
        <p:spPr>
          <a:xfrm>
            <a:off x="382650" y="4959675"/>
            <a:ext cx="17905500" cy="29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Os invitamos a pensar en ellos durante un par de minutos en silencio. </a:t>
            </a:r>
            <a:endParaRPr sz="28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De todos ellos quédate con el momento, o la persona, o la experiencia que haya provocado en ti un mayor agradecimiento. </a:t>
            </a:r>
            <a:endParaRPr sz="28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Escribe ahora en el punto de libro que tu profesor te da una frase que exprese este agradecimiento.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322e5a984_7_0"/>
          <p:cNvSpPr txBox="1"/>
          <p:nvPr/>
        </p:nvSpPr>
        <p:spPr>
          <a:xfrm>
            <a:off x="1367250" y="325550"/>
            <a:ext cx="8463900" cy="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29322e5a984_7_0"/>
          <p:cNvSpPr txBox="1"/>
          <p:nvPr/>
        </p:nvSpPr>
        <p:spPr>
          <a:xfrm>
            <a:off x="672775" y="390650"/>
            <a:ext cx="6836400" cy="1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9322e5a984_7_0"/>
          <p:cNvSpPr txBox="1"/>
          <p:nvPr/>
        </p:nvSpPr>
        <p:spPr>
          <a:xfrm>
            <a:off x="11198500" y="607675"/>
            <a:ext cx="71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9322e5a984_7_0"/>
          <p:cNvSpPr txBox="1"/>
          <p:nvPr/>
        </p:nvSpPr>
        <p:spPr>
          <a:xfrm>
            <a:off x="11350900" y="760075"/>
            <a:ext cx="71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29322e5a984_7_0"/>
          <p:cNvSpPr txBox="1"/>
          <p:nvPr/>
        </p:nvSpPr>
        <p:spPr>
          <a:xfrm>
            <a:off x="846400" y="499150"/>
            <a:ext cx="54255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29322e5a984_7_0"/>
          <p:cNvSpPr txBox="1"/>
          <p:nvPr/>
        </p:nvSpPr>
        <p:spPr>
          <a:xfrm>
            <a:off x="10198800" y="607675"/>
            <a:ext cx="68364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INDICACIONES:</a:t>
            </a:r>
            <a:r>
              <a:rPr b="1" i="0" lang="en-US" sz="27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el profesor reparte est</a:t>
            </a:r>
            <a:r>
              <a:rPr b="1" lang="en-US" sz="27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1" i="0" lang="en-US" sz="27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700" u="sng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punto de libro </a:t>
            </a:r>
            <a:r>
              <a:rPr b="1" i="0" lang="en-US" sz="2700" u="none" cap="none" strike="noStrik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e invita a los alumnos a escribir e</a:t>
            </a:r>
            <a:r>
              <a:rPr b="1" lang="en-US" sz="27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 él por qué o a quién darían las gracias después de </a:t>
            </a:r>
            <a:r>
              <a:rPr b="1" lang="en-US" sz="27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b="1" lang="en-US" sz="27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realizado el momento de reflexión. </a:t>
            </a:r>
            <a:endParaRPr b="1" sz="27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en-US" sz="27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El punto de libro se lo quedan ellos como recuerdo de este curso y celebración.</a:t>
            </a:r>
            <a:endParaRPr b="1" i="0" sz="27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9322e5a984_7_0"/>
          <p:cNvSpPr txBox="1"/>
          <p:nvPr/>
        </p:nvSpPr>
        <p:spPr>
          <a:xfrm>
            <a:off x="7509175" y="7036200"/>
            <a:ext cx="11068200" cy="32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celebración </a:t>
            </a:r>
            <a:r>
              <a:rPr b="1" lang="en-US" sz="8300">
                <a:solidFill>
                  <a:schemeClr val="dk1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final de curso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29322e5a984_7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36650"/>
            <a:ext cx="6965800" cy="69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a03fe24c8b_0_21"/>
          <p:cNvSpPr/>
          <p:nvPr/>
        </p:nvSpPr>
        <p:spPr>
          <a:xfrm rot="-5400000">
            <a:off x="-1853896" y="1853896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g2a03fe24c8b_0_21"/>
          <p:cNvSpPr/>
          <p:nvPr/>
        </p:nvSpPr>
        <p:spPr>
          <a:xfrm rot="-5400000">
            <a:off x="-1853896" y="7241154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g2a03fe24c8b_0_21"/>
          <p:cNvSpPr txBox="1"/>
          <p:nvPr/>
        </p:nvSpPr>
        <p:spPr>
          <a:xfrm>
            <a:off x="2519168" y="2992553"/>
            <a:ext cx="14065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2a03fe24c8b_0_21"/>
          <p:cNvSpPr txBox="1"/>
          <p:nvPr/>
        </p:nvSpPr>
        <p:spPr>
          <a:xfrm>
            <a:off x="2712575" y="1162700"/>
            <a:ext cx="140652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1" i="1" lang="en-US" sz="5400">
                <a:solidFill>
                  <a:srgbClr val="992800"/>
                </a:solidFill>
              </a:rPr>
              <a:t>ahora</a:t>
            </a:r>
            <a:r>
              <a:rPr b="1" lang="en-US" sz="7500">
                <a:solidFill>
                  <a:srgbClr val="992800"/>
                </a:solidFill>
              </a:rPr>
              <a:t>: REVISAR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2a03fe24c8b_0_21"/>
          <p:cNvSpPr txBox="1"/>
          <p:nvPr/>
        </p:nvSpPr>
        <p:spPr>
          <a:xfrm>
            <a:off x="2909275" y="3515700"/>
            <a:ext cx="14418600" cy="47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“Señor, ¿cuándo te vimos hambriento y te alimentamos, sediento y te dimos de beber, inmigrante y te recibimos, desnudo y te vestimos? ¿Cuándo te vimos enfermo o encarcelado y fuimos a visitarte? El rey les contestará: Os aseguro que lo que hayáis hecho a uno solo de estos mis hermanos menores, a mí me lo hicisteis.” Mt 25, 37 - 40</a:t>
            </a:r>
            <a:endParaRPr sz="3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a03fe24c8b_0_30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g2a03fe24c8b_0_30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g2a03fe24c8b_0_30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g2a03fe24c8b_0_30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g2a03fe24c8b_0_30"/>
          <p:cNvSpPr txBox="1"/>
          <p:nvPr/>
        </p:nvSpPr>
        <p:spPr>
          <a:xfrm>
            <a:off x="382650" y="187500"/>
            <a:ext cx="17522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0"/>
              <a:buFont typeface="Arial"/>
              <a:buNone/>
            </a:pPr>
            <a:r>
              <a:rPr b="0" i="0" lang="en-US" sz="75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7500" u="none" cap="none" strike="noStrike">
              <a:solidFill>
                <a:srgbClr val="992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2a03fe24c8b_0_30"/>
          <p:cNvSpPr txBox="1"/>
          <p:nvPr/>
        </p:nvSpPr>
        <p:spPr>
          <a:xfrm>
            <a:off x="2210075" y="522400"/>
            <a:ext cx="72090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CD5E30"/>
                </a:solidFill>
              </a:rPr>
              <a:t>Pensemos…</a:t>
            </a:r>
            <a:endParaRPr/>
          </a:p>
        </p:txBody>
      </p:sp>
      <p:sp>
        <p:nvSpPr>
          <p:cNvPr id="164" name="Google Shape;164;g2a03fe24c8b_0_30"/>
          <p:cNvSpPr txBox="1"/>
          <p:nvPr/>
        </p:nvSpPr>
        <p:spPr>
          <a:xfrm>
            <a:off x="382650" y="2022150"/>
            <a:ext cx="17522700" cy="3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Podemos ver la presencia de Dios en nuestro día a día, a través de personas que actúan de la misma manera que lo hizo Jesús, a través de experiencias que nos recuerdan cómo actuaría Dios, a través de momentos de soledad en el que descubrimos que Dios de alguna manera nos habla… a recordar que como decía Jesús, cualquier cosa que hagamos para el prójimo lo estamos haciendo con Él.</a:t>
            </a:r>
            <a:endParaRPr sz="28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65" name="Google Shape;165;g2a03fe24c8b_0_30"/>
          <p:cNvSpPr txBox="1"/>
          <p:nvPr/>
        </p:nvSpPr>
        <p:spPr>
          <a:xfrm>
            <a:off x="382650" y="5277750"/>
            <a:ext cx="17522700" cy="27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Os invitamos a pensar en silencio, en el curso que se está terminando como si fuera una película y recordar esos momentos en los que Dios se ha podido hacer presente en ellos </a:t>
            </a:r>
            <a:endParaRPr sz="28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De todos ellos quédate con al menos 3 de ellos y dibújalos o exprésalos como mejor sepas en la siguiente tira de película.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