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Cedarville Cursive"/>
      <p:regular r:id="rId20"/>
    </p:embeddedFont>
    <p:embeddedFont>
      <p:font typeface="Merriweath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5" roundtripDataSignature="AMtx7miYP3Q2ftT7zXV+g7vA82uI4myv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darvilleCursive-regular.fntdata"/><Relationship Id="rId22" Type="http://schemas.openxmlformats.org/officeDocument/2006/relationships/font" Target="fonts/Merriweather-bold.fntdata"/><Relationship Id="rId21" Type="http://schemas.openxmlformats.org/officeDocument/2006/relationships/font" Target="fonts/Merriweather-regular.fntdata"/><Relationship Id="rId24" Type="http://schemas.openxmlformats.org/officeDocument/2006/relationships/font" Target="fonts/Merriweather-boldItalic.fntdata"/><Relationship Id="rId23" Type="http://schemas.openxmlformats.org/officeDocument/2006/relationships/font" Target="fonts/Merriweath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115ac103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2e115ac103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903f142fb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2903f142fb7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322e5a984_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9322e5a984_7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e115ac103e_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2e115ac103e_1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8b615ce2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g28b615ce254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4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Relationship Id="rId6" Type="http://schemas.openxmlformats.org/officeDocument/2006/relationships/image" Target="../media/image8.png"/><Relationship Id="rId7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hyperlink" Target="https://www.youtube.com/watch?v=-ltNYCPrxPA" TargetMode="External"/><Relationship Id="rId5" Type="http://schemas.openxmlformats.org/officeDocument/2006/relationships/hyperlink" Target="http://www.youtube.com/watch?v=-ltNYCPrxPA" TargetMode="External"/><Relationship Id="rId6" Type="http://schemas.openxmlformats.org/officeDocument/2006/relationships/image" Target="../media/image1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5" Type="http://schemas.openxmlformats.org/officeDocument/2006/relationships/image" Target="../media/image26.png"/><Relationship Id="rId6" Type="http://schemas.openxmlformats.org/officeDocument/2006/relationships/image" Target="../media/image8.png"/><Relationship Id="rId7" Type="http://schemas.openxmlformats.org/officeDocument/2006/relationships/image" Target="../media/image1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e115ac103e_1_0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g2e115ac103e_1_0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adviento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86" name="Google Shape;86;g2e115ac103e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6967"/>
            <a:ext cx="3797949" cy="266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2e115ac103e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900" y="128505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e115ac103e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0995" y="29576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e115ac103e_1_0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5098" y="16247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03f142fb7_0_6"/>
          <p:cNvSpPr/>
          <p:nvPr/>
        </p:nvSpPr>
        <p:spPr>
          <a:xfrm rot="-5400000">
            <a:off x="-911325" y="71729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2903f142fb7_0_6"/>
          <p:cNvSpPr txBox="1"/>
          <p:nvPr/>
        </p:nvSpPr>
        <p:spPr>
          <a:xfrm>
            <a:off x="1727850" y="1297100"/>
            <a:ext cx="12723300" cy="69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María responde que sí, ya que confiando en Dios piensa que el nacimiento de ese niño ayudará a la humanidad a encontrar la felicidad.</a:t>
            </a:r>
            <a:endParaRPr sz="3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Os invitamos a que ante los pies del nacimiento, de ese </a:t>
            </a:r>
            <a:r>
              <a:rPr b="1" lang="en-US" sz="3600"/>
              <a:t>niño Jesús</a:t>
            </a:r>
            <a:r>
              <a:rPr lang="en-US" sz="3600"/>
              <a:t> </a:t>
            </a:r>
            <a:r>
              <a:rPr b="1" lang="en-US" sz="3600"/>
              <a:t>que va a nacer</a:t>
            </a:r>
            <a:r>
              <a:rPr lang="en-US" sz="3600"/>
              <a:t>, hagamos nuestra ofrenda que recoja nuestro deseo para estas navidades.</a:t>
            </a:r>
            <a:endParaRPr sz="3600"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sp>
        <p:nvSpPr>
          <p:cNvPr id="194" name="Google Shape;194;g2903f142fb7_0_6"/>
          <p:cNvSpPr txBox="1"/>
          <p:nvPr/>
        </p:nvSpPr>
        <p:spPr>
          <a:xfrm>
            <a:off x="7769500" y="142700"/>
            <a:ext cx="729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           Dinámica </a:t>
            </a:r>
            <a:endParaRPr sz="100"/>
          </a:p>
        </p:txBody>
      </p:sp>
      <p:pic>
        <p:nvPicPr>
          <p:cNvPr id="195" name="Google Shape;195;g2903f142fb7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07953" y="8620050"/>
            <a:ext cx="2380050" cy="16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g2903f142fb7_0_6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9322e5a984_7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1638" y="892250"/>
            <a:ext cx="15064723" cy="753236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9322e5a984_7_0"/>
          <p:cNvSpPr txBox="1"/>
          <p:nvPr/>
        </p:nvSpPr>
        <p:spPr>
          <a:xfrm>
            <a:off x="3869625" y="3909625"/>
            <a:ext cx="2257200" cy="14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700">
                <a:latin typeface="Calibri"/>
                <a:ea typeface="Calibri"/>
                <a:cs typeface="Calibri"/>
                <a:sym typeface="Calibri"/>
              </a:rPr>
              <a:t>sí</a:t>
            </a:r>
            <a:endParaRPr b="1" sz="147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9322e5a984_7_0"/>
          <p:cNvSpPr txBox="1"/>
          <p:nvPr/>
        </p:nvSpPr>
        <p:spPr>
          <a:xfrm>
            <a:off x="1367250" y="325550"/>
            <a:ext cx="8463900" cy="8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g29322e5a984_7_0"/>
          <p:cNvSpPr txBox="1"/>
          <p:nvPr/>
        </p:nvSpPr>
        <p:spPr>
          <a:xfrm>
            <a:off x="672775" y="390650"/>
            <a:ext cx="6836400" cy="1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29322e5a984_7_0"/>
          <p:cNvSpPr txBox="1"/>
          <p:nvPr/>
        </p:nvSpPr>
        <p:spPr>
          <a:xfrm>
            <a:off x="11198500" y="6076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29322e5a984_7_0"/>
          <p:cNvSpPr txBox="1"/>
          <p:nvPr/>
        </p:nvSpPr>
        <p:spPr>
          <a:xfrm>
            <a:off x="11350900" y="760075"/>
            <a:ext cx="714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29322e5a984_7_0"/>
          <p:cNvSpPr txBox="1"/>
          <p:nvPr/>
        </p:nvSpPr>
        <p:spPr>
          <a:xfrm>
            <a:off x="846400" y="499150"/>
            <a:ext cx="5425500" cy="1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29322e5a984_7_0"/>
          <p:cNvSpPr txBox="1"/>
          <p:nvPr/>
        </p:nvSpPr>
        <p:spPr>
          <a:xfrm>
            <a:off x="846400" y="419300"/>
            <a:ext cx="14692500" cy="11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INDICACIONES:</a:t>
            </a:r>
            <a:r>
              <a:rPr b="1" lang="en-US" sz="27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 el profesor reparte esta estrella, que se encuentra como anexo, a cada alumno para que en ella respondan a la pregunta siguiente y la dejen a los pies del nacimiento.</a:t>
            </a:r>
            <a:endParaRPr b="1" sz="27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29322e5a984_7_0"/>
          <p:cNvSpPr txBox="1"/>
          <p:nvPr/>
        </p:nvSpPr>
        <p:spPr>
          <a:xfrm rot="-343660">
            <a:off x="8466384" y="3132733"/>
            <a:ext cx="6511006" cy="16468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500">
                <a:solidFill>
                  <a:schemeClr val="dk1"/>
                </a:solidFill>
              </a:rPr>
              <a:t>¿Qué llamada te genera miedo porque te suponga un compromiso importante, un desafío para tu vida? </a:t>
            </a:r>
            <a:endParaRPr sz="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1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11"/>
          <p:cNvSpPr/>
          <p:nvPr/>
        </p:nvSpPr>
        <p:spPr>
          <a:xfrm rot="-5400000">
            <a:off x="-1028700" y="72009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6" name="Google Shape;216;p11"/>
          <p:cNvSpPr/>
          <p:nvPr/>
        </p:nvSpPr>
        <p:spPr>
          <a:xfrm>
            <a:off x="14475599" y="6445648"/>
            <a:ext cx="2968108" cy="3322701"/>
          </a:xfrm>
          <a:custGeom>
            <a:rect b="b" l="l" r="r" t="t"/>
            <a:pathLst>
              <a:path extrusionOk="0" h="4114800" w="3451288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7" name="Google Shape;217;p11"/>
          <p:cNvSpPr txBox="1"/>
          <p:nvPr/>
        </p:nvSpPr>
        <p:spPr>
          <a:xfrm>
            <a:off x="807350" y="1546000"/>
            <a:ext cx="14058900" cy="6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/>
              <a:t>¿Qué nos ha llegado al escuchar la Palabra de Dios?</a:t>
            </a:r>
            <a:endParaRPr sz="47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/>
              <a:t>Jesús </a:t>
            </a:r>
            <a:r>
              <a:rPr lang="en-US" sz="4600"/>
              <a:t>nos llama también a nosotros,</a:t>
            </a:r>
            <a:endParaRPr sz="4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600"/>
              <a:t>aunque a veces no nos resulte tan evidente.</a:t>
            </a:r>
            <a:endParaRPr sz="4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/>
              <a:t>Jesús repite su llamada: </a:t>
            </a:r>
            <a:r>
              <a:rPr b="1" i="1" lang="en-US" sz="6500">
                <a:solidFill>
                  <a:srgbClr val="B45F06"/>
                </a:solidFill>
              </a:rPr>
              <a:t>”V</a:t>
            </a:r>
            <a:r>
              <a:rPr b="1" i="1" lang="en-US" sz="6500">
                <a:solidFill>
                  <a:srgbClr val="B45F06"/>
                </a:solidFill>
              </a:rPr>
              <a:t>en”</a:t>
            </a:r>
            <a:endParaRPr sz="47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chemeClr val="accent5"/>
                </a:solidFill>
              </a:rPr>
              <a:t>Nos llama a conocerle, a que dejemos que se haga presente en nuestras vidas a dejarnos afectar por su manera de actuar.</a:t>
            </a:r>
            <a:endParaRPr b="1" sz="3700">
              <a:solidFill>
                <a:schemeClr val="accent5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0"/>
          </a:p>
        </p:txBody>
      </p:sp>
      <p:sp>
        <p:nvSpPr>
          <p:cNvPr id="218" name="Google Shape;218;p11"/>
          <p:cNvSpPr txBox="1"/>
          <p:nvPr/>
        </p:nvSpPr>
        <p:spPr>
          <a:xfrm>
            <a:off x="7769500" y="142700"/>
            <a:ext cx="7291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           Dinámica </a:t>
            </a:r>
            <a:endParaRPr sz="100"/>
          </a:p>
        </p:txBody>
      </p:sp>
      <p:sp>
        <p:nvSpPr>
          <p:cNvPr id="219" name="Google Shape;219;p11"/>
          <p:cNvSpPr txBox="1"/>
          <p:nvPr/>
        </p:nvSpPr>
        <p:spPr>
          <a:xfrm>
            <a:off x="3320475" y="8898050"/>
            <a:ext cx="6684300" cy="67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Repatrimos poss it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"/>
          <p:cNvSpPr/>
          <p:nvPr/>
        </p:nvSpPr>
        <p:spPr>
          <a:xfrm>
            <a:off x="875325" y="742214"/>
            <a:ext cx="5486400" cy="4114800"/>
          </a:xfrm>
          <a:custGeom>
            <a:rect b="b" l="l" r="r" t="t"/>
            <a:pathLst>
              <a:path extrusionOk="0" h="4114800" w="5486400">
                <a:moveTo>
                  <a:pt x="0" y="0"/>
                </a:moveTo>
                <a:lnTo>
                  <a:pt x="5486400" y="0"/>
                </a:lnTo>
                <a:lnTo>
                  <a:pt x="54864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5" name="Google Shape;225;p12"/>
          <p:cNvSpPr txBox="1"/>
          <p:nvPr/>
        </p:nvSpPr>
        <p:spPr>
          <a:xfrm>
            <a:off x="7140150" y="1475750"/>
            <a:ext cx="10482300" cy="29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rgbClr val="992800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r>
              <a:rPr lang="en-US" sz="5100">
                <a:solidFill>
                  <a:srgbClr val="992800"/>
                </a:solidFill>
              </a:rPr>
              <a:t>erminamos nuestra celebración rezando un Ave María </a:t>
            </a:r>
            <a:endParaRPr sz="5100">
              <a:solidFill>
                <a:srgbClr val="992800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00">
                <a:solidFill>
                  <a:srgbClr val="992800"/>
                </a:solidFill>
              </a:rPr>
              <a:t>y escuchando esta canción…</a:t>
            </a:r>
            <a:endParaRPr sz="100"/>
          </a:p>
        </p:txBody>
      </p:sp>
      <p:sp>
        <p:nvSpPr>
          <p:cNvPr id="226" name="Google Shape;226;p12"/>
          <p:cNvSpPr txBox="1"/>
          <p:nvPr/>
        </p:nvSpPr>
        <p:spPr>
          <a:xfrm>
            <a:off x="2207550" y="1475750"/>
            <a:ext cx="3864600" cy="20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con </a:t>
            </a:r>
            <a:r>
              <a:rPr b="1" lang="en-US" sz="4200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Jesús </a:t>
            </a:r>
            <a:endParaRPr b="1" sz="4200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hacia las fronteras </a:t>
            </a:r>
            <a:endParaRPr b="1" sz="3200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9928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del mundo</a:t>
            </a:r>
            <a:endParaRPr b="1" sz="3200">
              <a:solidFill>
                <a:srgbClr val="9928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9166375" y="8681025"/>
            <a:ext cx="9006600" cy="24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Villancico "Dijiste sí"</a:t>
            </a:r>
            <a:endParaRPr sz="3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#catholicmusic #musicacatolica2023 #God #gospel #god #dijistesiletra #musicatolica #músicacatólica #lyricvideo &#10;&#10;Video lyric de la canción #dijistesi interpretada por #laanunciación&amp;luispo, esperamos sea de bendición y puedan entonarla a todo pulmón&#10;&#10;No tengo los derechos de la canción, estos son exclusivamente del autor original." id="228" name="Google Shape;228;p12" title="DIJISTE SÍ (letra) | La Anunciación &amp; Luispo | música católica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166372" y="5358525"/>
            <a:ext cx="5657925" cy="31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e115ac103e_1_84"/>
          <p:cNvSpPr/>
          <p:nvPr/>
        </p:nvSpPr>
        <p:spPr>
          <a:xfrm>
            <a:off x="0" y="0"/>
            <a:ext cx="7107382" cy="10287000"/>
          </a:xfrm>
          <a:custGeom>
            <a:rect b="b" l="l" r="r" t="t"/>
            <a:pathLst>
              <a:path extrusionOk="0" h="10287000" w="7107382">
                <a:moveTo>
                  <a:pt x="0" y="0"/>
                </a:moveTo>
                <a:lnTo>
                  <a:pt x="7107382" y="0"/>
                </a:lnTo>
                <a:lnTo>
                  <a:pt x="710738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g2e115ac103e_1_84"/>
          <p:cNvSpPr txBox="1"/>
          <p:nvPr/>
        </p:nvSpPr>
        <p:spPr>
          <a:xfrm>
            <a:off x="7475199" y="5818549"/>
            <a:ext cx="10131000" cy="1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0"/>
              <a:buFont typeface="Arial"/>
              <a:buNone/>
            </a:pPr>
            <a:r>
              <a:rPr b="1" i="0" lang="en-US" sz="8300" u="none" cap="none" strike="noStrike">
                <a:solidFill>
                  <a:srgbClr val="000000"/>
                </a:solidFill>
                <a:latin typeface="Cedarville Cursive"/>
                <a:ea typeface="Cedarville Cursive"/>
                <a:cs typeface="Cedarville Cursive"/>
                <a:sym typeface="Cedarville Cursive"/>
              </a:rPr>
              <a:t>celebración adviento</a:t>
            </a:r>
            <a:endParaRPr b="1" i="0" sz="8300" u="none" cap="none" strike="noStrike">
              <a:solidFill>
                <a:srgbClr val="000000"/>
              </a:solidFill>
              <a:latin typeface="Cedarville Cursive"/>
              <a:ea typeface="Cedarville Cursive"/>
              <a:cs typeface="Cedarville Cursive"/>
              <a:sym typeface="Cedarville Cursive"/>
            </a:endParaRPr>
          </a:p>
        </p:txBody>
      </p:sp>
      <p:pic>
        <p:nvPicPr>
          <p:cNvPr id="235" name="Google Shape;235;g2e115ac103e_1_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7626967"/>
            <a:ext cx="3797949" cy="2660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g2e115ac103e_1_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0900" y="1285050"/>
            <a:ext cx="7684198" cy="13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2e115ac103e_1_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0995" y="2957600"/>
            <a:ext cx="3824015" cy="182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2e115ac103e_1_84" title="logo ldf 2425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275098" y="1624775"/>
            <a:ext cx="4497903" cy="3157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14904098" y="0"/>
            <a:ext cx="2997630" cy="10369159"/>
          </a:xfrm>
          <a:custGeom>
            <a:rect b="b" l="l" r="r" t="t"/>
            <a:pathLst>
              <a:path extrusionOk="0" h="10369159" w="2997630">
                <a:moveTo>
                  <a:pt x="0" y="0"/>
                </a:moveTo>
                <a:lnTo>
                  <a:pt x="2997630" y="0"/>
                </a:lnTo>
                <a:lnTo>
                  <a:pt x="2997630" y="10369159"/>
                </a:lnTo>
                <a:lnTo>
                  <a:pt x="0" y="103691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2"/>
          <p:cNvSpPr/>
          <p:nvPr/>
        </p:nvSpPr>
        <p:spPr>
          <a:xfrm>
            <a:off x="12025653" y="7621078"/>
            <a:ext cx="2340200" cy="2234627"/>
          </a:xfrm>
          <a:custGeom>
            <a:rect b="b" l="l" r="r" t="t"/>
            <a:pathLst>
              <a:path extrusionOk="0" h="3519098" w="3519098">
                <a:moveTo>
                  <a:pt x="0" y="0"/>
                </a:moveTo>
                <a:lnTo>
                  <a:pt x="3519099" y="0"/>
                </a:lnTo>
                <a:lnTo>
                  <a:pt x="3519099" y="3519098"/>
                </a:lnTo>
                <a:lnTo>
                  <a:pt x="0" y="35190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2"/>
          <p:cNvSpPr txBox="1"/>
          <p:nvPr/>
        </p:nvSpPr>
        <p:spPr>
          <a:xfrm>
            <a:off x="1151795" y="532900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992800"/>
                </a:solidFill>
              </a:rPr>
              <a:t>¿Por qué estamos aquí?</a:t>
            </a:r>
            <a:endParaRPr b="1"/>
          </a:p>
        </p:txBody>
      </p:sp>
      <p:sp>
        <p:nvSpPr>
          <p:cNvPr id="97" name="Google Shape;97;p2"/>
          <p:cNvSpPr txBox="1"/>
          <p:nvPr/>
        </p:nvSpPr>
        <p:spPr>
          <a:xfrm>
            <a:off x="579550" y="2447300"/>
            <a:ext cx="13909200" cy="6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Ya vemos las calles adornadas de luces, </a:t>
            </a:r>
            <a:endParaRPr i="1" sz="4700">
              <a:solidFill>
                <a:srgbClr val="058789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árboles de navidad, belenes, mazapanes y andamos pensando en los regalos </a:t>
            </a:r>
            <a:endParaRPr i="1" sz="4700">
              <a:solidFill>
                <a:srgbClr val="058789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para los que más queremos. </a:t>
            </a:r>
            <a:endParaRPr i="1" sz="4700">
              <a:solidFill>
                <a:srgbClr val="058789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Se acerca la Navidad,</a:t>
            </a:r>
            <a:endParaRPr i="1" sz="4700">
              <a:solidFill>
                <a:srgbClr val="058789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son días en los que recordamos</a:t>
            </a:r>
            <a:endParaRPr i="1" sz="4700">
              <a:solidFill>
                <a:srgbClr val="058789"/>
              </a:solidFill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solidFill>
                  <a:srgbClr val="058789"/>
                </a:solidFill>
              </a:rPr>
              <a:t> y </a:t>
            </a:r>
            <a:r>
              <a:rPr b="1" i="1" lang="en-US" sz="4700">
                <a:solidFill>
                  <a:srgbClr val="058789"/>
                </a:solidFill>
              </a:rPr>
              <a:t>celebramos el nacimiento de Jesús. </a:t>
            </a:r>
            <a:endParaRPr b="1" i="1" sz="1100">
              <a:solidFill>
                <a:srgbClr val="0587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13397295" y="5679181"/>
            <a:ext cx="10110131" cy="10147029"/>
          </a:xfrm>
          <a:custGeom>
            <a:rect b="b" l="l" r="r" t="t"/>
            <a:pathLst>
              <a:path extrusionOk="0" h="10147029" w="10110131">
                <a:moveTo>
                  <a:pt x="0" y="0"/>
                </a:moveTo>
                <a:lnTo>
                  <a:pt x="10110131" y="0"/>
                </a:lnTo>
                <a:lnTo>
                  <a:pt x="10110131" y="10147029"/>
                </a:lnTo>
                <a:lnTo>
                  <a:pt x="0" y="10147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3"/>
          <p:cNvSpPr txBox="1"/>
          <p:nvPr/>
        </p:nvSpPr>
        <p:spPr>
          <a:xfrm>
            <a:off x="1545241" y="3044266"/>
            <a:ext cx="151974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992800"/>
                </a:solidFill>
              </a:rPr>
              <a:t>Hoy estamos reunidos para celebrar esa venida de Jesús al mundo, su nacimiento, </a:t>
            </a:r>
            <a:endParaRPr b="1" sz="5000">
              <a:solidFill>
                <a:srgbClr val="992800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992800"/>
                </a:solidFill>
              </a:rPr>
              <a:t>el hacerse humano como nosotros.</a:t>
            </a:r>
            <a:endParaRPr b="1">
              <a:solidFill>
                <a:srgbClr val="992800"/>
              </a:solidFill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2761628" y="1162711"/>
            <a:ext cx="127647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3"/>
          <p:cNvSpPr/>
          <p:nvPr/>
        </p:nvSpPr>
        <p:spPr>
          <a:xfrm>
            <a:off x="10141800" y="7910845"/>
            <a:ext cx="2697211" cy="2081102"/>
          </a:xfrm>
          <a:custGeom>
            <a:rect b="b" l="l" r="r" t="t"/>
            <a:pathLst>
              <a:path extrusionOk="0" h="3588107" w="4495351">
                <a:moveTo>
                  <a:pt x="0" y="0"/>
                </a:moveTo>
                <a:lnTo>
                  <a:pt x="4495350" y="0"/>
                </a:lnTo>
                <a:lnTo>
                  <a:pt x="4495350" y="3588107"/>
                </a:lnTo>
                <a:lnTo>
                  <a:pt x="0" y="35881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 rot="5400000">
            <a:off x="15201900" y="-10287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4"/>
          <p:cNvSpPr/>
          <p:nvPr/>
        </p:nvSpPr>
        <p:spPr>
          <a:xfrm rot="-5400000">
            <a:off x="-1549550" y="7413400"/>
            <a:ext cx="4114800" cy="4114800"/>
          </a:xfrm>
          <a:custGeom>
            <a:rect b="b" l="l" r="r" t="t"/>
            <a:pathLst>
              <a:path extrusionOk="0" h="4114800" w="4114800">
                <a:moveTo>
                  <a:pt x="4114800" y="4114800"/>
                </a:moveTo>
                <a:lnTo>
                  <a:pt x="0" y="4114800"/>
                </a:lnTo>
                <a:lnTo>
                  <a:pt x="0" y="0"/>
                </a:lnTo>
                <a:lnTo>
                  <a:pt x="4114800" y="0"/>
                </a:lnTo>
                <a:lnTo>
                  <a:pt x="4114800" y="4114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2" name="Google Shape;112;p4"/>
          <p:cNvSpPr/>
          <p:nvPr/>
        </p:nvSpPr>
        <p:spPr>
          <a:xfrm>
            <a:off x="9805740" y="6337540"/>
            <a:ext cx="6936970" cy="3949463"/>
          </a:xfrm>
          <a:custGeom>
            <a:rect b="b" l="l" r="r" t="t"/>
            <a:pathLst>
              <a:path extrusionOk="0" h="3949463" w="6936970">
                <a:moveTo>
                  <a:pt x="0" y="0"/>
                </a:moveTo>
                <a:lnTo>
                  <a:pt x="6936970" y="0"/>
                </a:lnTo>
                <a:lnTo>
                  <a:pt x="6936970" y="3949463"/>
                </a:lnTo>
                <a:lnTo>
                  <a:pt x="0" y="39494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896" l="0" r="0" t="0"/>
            </a:stretch>
          </a:blipFill>
          <a:ln>
            <a:noFill/>
          </a:ln>
        </p:spPr>
      </p:sp>
      <p:sp>
        <p:nvSpPr>
          <p:cNvPr id="113" name="Google Shape;113;p4"/>
          <p:cNvSpPr txBox="1"/>
          <p:nvPr/>
        </p:nvSpPr>
        <p:spPr>
          <a:xfrm>
            <a:off x="3385575" y="3086100"/>
            <a:ext cx="8616000" cy="6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rgbClr val="058789"/>
                </a:solidFill>
              </a:rPr>
              <a:t>Así pues, </a:t>
            </a:r>
            <a:endParaRPr b="1" sz="4550">
              <a:solidFill>
                <a:srgbClr val="058789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rgbClr val="058789"/>
                </a:solidFill>
              </a:rPr>
              <a:t>te saludamos, Jesús, </a:t>
            </a:r>
            <a:endParaRPr b="1" sz="4550">
              <a:solidFill>
                <a:srgbClr val="058789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rgbClr val="058789"/>
                </a:solidFill>
              </a:rPr>
              <a:t>en el nombre del Padre, </a:t>
            </a:r>
            <a:endParaRPr b="1" sz="4550">
              <a:solidFill>
                <a:srgbClr val="058789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b="1" lang="en-US" sz="4550">
                <a:solidFill>
                  <a:srgbClr val="058789"/>
                </a:solidFill>
              </a:rPr>
              <a:t>del Hijo, </a:t>
            </a:r>
            <a:endParaRPr b="1" sz="4550">
              <a:solidFill>
                <a:srgbClr val="058789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50">
                <a:solidFill>
                  <a:srgbClr val="058789"/>
                </a:solidFill>
              </a:rPr>
              <a:t>del Espíritu Santo. </a:t>
            </a:r>
            <a:endParaRPr b="1" sz="4550">
              <a:solidFill>
                <a:srgbClr val="058789"/>
              </a:solidFill>
            </a:endParaRPr>
          </a:p>
          <a:p>
            <a:pPr indent="0" lvl="0" marL="0" rtl="0" algn="l">
              <a:lnSpc>
                <a:spcPct val="118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4550">
                <a:solidFill>
                  <a:srgbClr val="058789"/>
                </a:solidFill>
              </a:rPr>
              <a:t>Amén. </a:t>
            </a:r>
            <a:endParaRPr b="1" sz="4550">
              <a:solidFill>
                <a:srgbClr val="058789"/>
              </a:solidFill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6700"/>
          </a:p>
        </p:txBody>
      </p:sp>
      <p:sp>
        <p:nvSpPr>
          <p:cNvPr id="114" name="Google Shape;114;p4"/>
          <p:cNvSpPr txBox="1"/>
          <p:nvPr/>
        </p:nvSpPr>
        <p:spPr>
          <a:xfrm>
            <a:off x="231825" y="239700"/>
            <a:ext cx="14657100" cy="2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>
                <a:solidFill>
                  <a:srgbClr val="992800"/>
                </a:solidFill>
              </a:rPr>
              <a:t>Decía Jesús: </a:t>
            </a:r>
            <a:r>
              <a:rPr b="1" lang="en-US" sz="4250">
                <a:solidFill>
                  <a:srgbClr val="992800"/>
                </a:solidFill>
              </a:rPr>
              <a:t>"porque donde dos o tres están reunidos en mi nombre, allí estoy yo en medio de ellos"</a:t>
            </a:r>
            <a:endParaRPr sz="1100">
              <a:solidFill>
                <a:srgbClr val="9928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5"/>
          <p:cNvSpPr/>
          <p:nvPr/>
        </p:nvSpPr>
        <p:spPr>
          <a:xfrm rot="-5400000">
            <a:off x="-1853896" y="7241154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5"/>
          <p:cNvSpPr txBox="1"/>
          <p:nvPr/>
        </p:nvSpPr>
        <p:spPr>
          <a:xfrm>
            <a:off x="2519168" y="2992553"/>
            <a:ext cx="140652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"/>
          <p:cNvSpPr txBox="1"/>
          <p:nvPr/>
        </p:nvSpPr>
        <p:spPr>
          <a:xfrm>
            <a:off x="2712575" y="1162700"/>
            <a:ext cx="140652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500">
                <a:solidFill>
                  <a:srgbClr val="992800"/>
                </a:solidFill>
              </a:rPr>
              <a:t>¿De qué vamos a hablar hoy?</a:t>
            </a:r>
            <a:endParaRPr b="1"/>
          </a:p>
        </p:txBody>
      </p:sp>
      <p:pic>
        <p:nvPicPr>
          <p:cNvPr id="123" name="Google Shape;123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5012" y="3207950"/>
            <a:ext cx="9933526" cy="6957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6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0" name="Google Shape;130;p6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6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6"/>
          <p:cNvSpPr txBox="1"/>
          <p:nvPr/>
        </p:nvSpPr>
        <p:spPr>
          <a:xfrm>
            <a:off x="4572000" y="1341900"/>
            <a:ext cx="13178100" cy="6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(</a:t>
            </a:r>
            <a:r>
              <a:rPr b="1" i="1"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Lc</a:t>
            </a:r>
            <a:r>
              <a:rPr b="1"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1,26-38):</a:t>
            </a: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 Al sexto mes fue enviado por Dios el ángel Gabriel a una ciudad de Galilea, llamada Nazaret, a una virgen desposada con un hombre llamado José, de la casa de David; el nombre de la virgen era María. Y entrando, le dijo: «Alégrate, llena de gracia, el Señor está contigo».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8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Ella se asustó al oír  estas palabras, y pensaba qué significarían aquellas palabras. </a:t>
            </a:r>
            <a:endParaRPr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5000"/>
          </a:p>
        </p:txBody>
      </p:sp>
      <p:sp>
        <p:nvSpPr>
          <p:cNvPr id="133" name="Google Shape;133;p6"/>
          <p:cNvSpPr txBox="1"/>
          <p:nvPr/>
        </p:nvSpPr>
        <p:spPr>
          <a:xfrm>
            <a:off x="382650" y="171775"/>
            <a:ext cx="17522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 Lectura del evangelio de Lucas</a:t>
            </a:r>
            <a:endParaRPr sz="7500">
              <a:solidFill>
                <a:srgbClr val="992800"/>
              </a:solidFill>
            </a:endParaRPr>
          </a:p>
        </p:txBody>
      </p:sp>
      <p:pic>
        <p:nvPicPr>
          <p:cNvPr id="134" name="Google Shape;134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650" y="2585400"/>
            <a:ext cx="3328475" cy="3708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8b615ce254_0_4"/>
          <p:cNvSpPr/>
          <p:nvPr/>
        </p:nvSpPr>
        <p:spPr>
          <a:xfrm>
            <a:off x="-211073" y="8204999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g28b615ce254_0_4"/>
          <p:cNvSpPr/>
          <p:nvPr/>
        </p:nvSpPr>
        <p:spPr>
          <a:xfrm>
            <a:off x="541966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g28b615ce254_0_4"/>
          <p:cNvSpPr/>
          <p:nvPr/>
        </p:nvSpPr>
        <p:spPr>
          <a:xfrm>
            <a:off x="11050406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7" y="0"/>
                </a:lnTo>
                <a:lnTo>
                  <a:pt x="6361727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2" name="Google Shape;142;g28b615ce254_0_4"/>
          <p:cNvSpPr/>
          <p:nvPr/>
        </p:nvSpPr>
        <p:spPr>
          <a:xfrm>
            <a:off x="16674834" y="8180398"/>
            <a:ext cx="6361727" cy="2106602"/>
          </a:xfrm>
          <a:custGeom>
            <a:rect b="b" l="l" r="r" t="t"/>
            <a:pathLst>
              <a:path extrusionOk="0" h="2106602" w="6361727">
                <a:moveTo>
                  <a:pt x="0" y="0"/>
                </a:moveTo>
                <a:lnTo>
                  <a:pt x="6361728" y="0"/>
                </a:lnTo>
                <a:lnTo>
                  <a:pt x="6361728" y="2106602"/>
                </a:lnTo>
                <a:lnTo>
                  <a:pt x="0" y="2106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3" name="Google Shape;143;g28b615ce254_0_4"/>
          <p:cNvSpPr txBox="1"/>
          <p:nvPr/>
        </p:nvSpPr>
        <p:spPr>
          <a:xfrm>
            <a:off x="668100" y="1329675"/>
            <a:ext cx="16951800" cy="67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b="1" lang="en-US" sz="2650">
                <a:solidFill>
                  <a:schemeClr val="dk1"/>
                </a:solidFill>
                <a:highlight>
                  <a:srgbClr val="FFFFFF"/>
                </a:highlight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-US" sz="27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ángel le dijo:</a:t>
            </a:r>
            <a:r>
              <a:rPr lang="en-US"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«No temas, María, porque has encontrado gracia ante Dios. Concebirás en tu vientre y darás a luz un hijo, y le pondrás por nombre Jesús. Será grande, se llamará Hijo del Altísimo, el Señor Dios le dará el trono de David, su padre; reinará sobre la casa de Jacob para siempre, y su reino no tendrá fin». Y María dijo al ángel: «¿Cómo será eso, pues no conozco varón?». </a:t>
            </a:r>
            <a:endParaRPr sz="2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El ángel le contestó: «El Espíritu Santo vendrá sobre ti, y la fuerza del Altísimo te cubrirá con su sombra; por eso el Santo que va a nacer será llamado Hijo de Dios. También tu pariente Isabel ha concebido un hijo en su vejez, y ya está de seis meses la que llamaban estéril, porque para Dios nada hay imposible». </a:t>
            </a:r>
            <a:endParaRPr sz="2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2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650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rPr>
              <a:t>María contestó: «He aquí la esclava del Señor; hágase en mí según tu palabra». Y el ángel se retiró.</a:t>
            </a:r>
            <a:endParaRPr sz="26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2850">
              <a:solidFill>
                <a:schemeClr val="dk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44" name="Google Shape;144;g28b615ce254_0_4"/>
          <p:cNvSpPr txBox="1"/>
          <p:nvPr/>
        </p:nvSpPr>
        <p:spPr>
          <a:xfrm>
            <a:off x="443450" y="258575"/>
            <a:ext cx="17522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>
                <a:solidFill>
                  <a:srgbClr val="992800"/>
                </a:solidFill>
              </a:rPr>
              <a:t> Lectura del evangelio de Lucas</a:t>
            </a:r>
            <a:endParaRPr sz="5300">
              <a:solidFill>
                <a:srgbClr val="9928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15343700" y="6337149"/>
            <a:ext cx="2495365" cy="3515823"/>
          </a:xfrm>
          <a:custGeom>
            <a:rect b="b" l="l" r="r" t="t"/>
            <a:pathLst>
              <a:path extrusionOk="0" h="3605972" w="2137358">
                <a:moveTo>
                  <a:pt x="0" y="0"/>
                </a:moveTo>
                <a:lnTo>
                  <a:pt x="2137358" y="0"/>
                </a:lnTo>
                <a:lnTo>
                  <a:pt x="2137358" y="3605972"/>
                </a:lnTo>
                <a:lnTo>
                  <a:pt x="0" y="36059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0" name="Google Shape;150;p7"/>
          <p:cNvSpPr txBox="1"/>
          <p:nvPr/>
        </p:nvSpPr>
        <p:spPr>
          <a:xfrm>
            <a:off x="2886425" y="2442150"/>
            <a:ext cx="12299100" cy="55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Este fragmento del evangelio nos habla de </a:t>
            </a:r>
            <a:r>
              <a:rPr b="1" lang="en-US" sz="3100"/>
              <a:t>María</a:t>
            </a:r>
            <a:r>
              <a:rPr lang="en-US" sz="3100"/>
              <a:t>,</a:t>
            </a:r>
            <a:endParaRPr sz="31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una joven de apenas quince años, tenía más o menos vuestra edad, una joven que recibe una llamada. </a:t>
            </a:r>
            <a:endParaRPr sz="31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/>
              <a:t>Recibe la llamada de Dios </a:t>
            </a:r>
            <a:endParaRPr b="1" sz="31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para ser la madre de Jesús, </a:t>
            </a:r>
            <a:endParaRPr sz="31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/>
              <a:t>el hijo de Dios.</a:t>
            </a:r>
            <a:r>
              <a:rPr lang="en-US" sz="3800"/>
              <a:t> </a:t>
            </a:r>
            <a:endParaRPr sz="38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/>
              <a:t>¿En estas fechas cuáles son las llamadas que recibes? Dedica un minuto a pensarlo</a:t>
            </a:r>
            <a:endParaRPr sz="3800"/>
          </a:p>
        </p:txBody>
      </p:sp>
      <p:sp>
        <p:nvSpPr>
          <p:cNvPr id="151" name="Google Shape;151;p7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CD5E30"/>
                </a:solidFill>
              </a:rPr>
              <a:t>   Pensemos…</a:t>
            </a:r>
            <a:endParaRPr>
              <a:solidFill>
                <a:srgbClr val="CD5E30"/>
              </a:solidFill>
            </a:endParaRPr>
          </a:p>
        </p:txBody>
      </p:sp>
      <p:sp>
        <p:nvSpPr>
          <p:cNvPr id="152" name="Google Shape;152;p7"/>
          <p:cNvSpPr/>
          <p:nvPr/>
        </p:nvSpPr>
        <p:spPr>
          <a:xfrm rot="-5400000">
            <a:off x="-1853896" y="185389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3" name="Google Shape;153;p7"/>
          <p:cNvSpPr/>
          <p:nvPr/>
        </p:nvSpPr>
        <p:spPr>
          <a:xfrm rot="-5400000">
            <a:off x="-1853896" y="6242146"/>
            <a:ext cx="5898762" cy="2190969"/>
          </a:xfrm>
          <a:custGeom>
            <a:rect b="b" l="l" r="r" t="t"/>
            <a:pathLst>
              <a:path extrusionOk="0" h="2190969" w="5898762">
                <a:moveTo>
                  <a:pt x="0" y="0"/>
                </a:moveTo>
                <a:lnTo>
                  <a:pt x="5898761" y="0"/>
                </a:lnTo>
                <a:lnTo>
                  <a:pt x="5898761" y="2190969"/>
                </a:lnTo>
                <a:lnTo>
                  <a:pt x="0" y="21909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BE1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2570250" y="2452400"/>
            <a:ext cx="127647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La llamada de Dios a María le genera miedo y confusión, pero con valentía </a:t>
            </a:r>
            <a:r>
              <a:rPr b="1" lang="en-US" sz="4000"/>
              <a:t>dice SÍ</a:t>
            </a:r>
            <a:r>
              <a:rPr lang="en-US" sz="4000"/>
              <a:t>.</a:t>
            </a:r>
            <a:endParaRPr sz="40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María dice SÍ a esa llamada.</a:t>
            </a:r>
            <a:endParaRPr sz="4000"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/>
          </a:p>
        </p:txBody>
      </p:sp>
      <p:sp>
        <p:nvSpPr>
          <p:cNvPr id="159" name="Google Shape;159;p8"/>
          <p:cNvSpPr txBox="1"/>
          <p:nvPr/>
        </p:nvSpPr>
        <p:spPr>
          <a:xfrm>
            <a:off x="2761628" y="1162711"/>
            <a:ext cx="12764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>
                <a:solidFill>
                  <a:srgbClr val="992800"/>
                </a:solidFill>
              </a:rPr>
              <a:t>…reflexionamos</a:t>
            </a:r>
            <a:endParaRPr/>
          </a:p>
        </p:txBody>
      </p:sp>
      <p:grpSp>
        <p:nvGrpSpPr>
          <p:cNvPr id="160" name="Google Shape;160;p8"/>
          <p:cNvGrpSpPr/>
          <p:nvPr/>
        </p:nvGrpSpPr>
        <p:grpSpPr>
          <a:xfrm>
            <a:off x="235627" y="-162922"/>
            <a:ext cx="4832972" cy="10504706"/>
            <a:chOff x="0" y="-192881"/>
            <a:chExt cx="6443964" cy="14006274"/>
          </a:xfrm>
        </p:grpSpPr>
        <p:grpSp>
          <p:nvGrpSpPr>
            <p:cNvPr id="161" name="Google Shape;161;p8"/>
            <p:cNvGrpSpPr/>
            <p:nvPr/>
          </p:nvGrpSpPr>
          <p:grpSpPr>
            <a:xfrm>
              <a:off x="0" y="-192881"/>
              <a:ext cx="4114784" cy="14006274"/>
              <a:chOff x="0" y="-38100"/>
              <a:chExt cx="812800" cy="2766671"/>
            </a:xfrm>
          </p:grpSpPr>
          <p:sp>
            <p:nvSpPr>
              <p:cNvPr id="162" name="Google Shape;162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  <a:ln>
                <a:noFill/>
              </a:ln>
            </p:spPr>
          </p:sp>
          <p:sp>
            <p:nvSpPr>
              <p:cNvPr id="163" name="Google Shape;163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4" name="Google Shape;164;p8"/>
            <p:cNvGrpSpPr/>
            <p:nvPr/>
          </p:nvGrpSpPr>
          <p:grpSpPr>
            <a:xfrm>
              <a:off x="776393" y="-192881"/>
              <a:ext cx="4114784" cy="14006274"/>
              <a:chOff x="0" y="-38100"/>
              <a:chExt cx="812800" cy="2766671"/>
            </a:xfrm>
          </p:grpSpPr>
          <p:sp>
            <p:nvSpPr>
              <p:cNvPr id="165" name="Google Shape;165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  <a:ln>
                <a:noFill/>
              </a:ln>
            </p:spPr>
          </p:sp>
          <p:sp>
            <p:nvSpPr>
              <p:cNvPr id="166" name="Google Shape;166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7" name="Google Shape;167;p8"/>
            <p:cNvGrpSpPr/>
            <p:nvPr/>
          </p:nvGrpSpPr>
          <p:grpSpPr>
            <a:xfrm>
              <a:off x="1552787" y="-192881"/>
              <a:ext cx="4114784" cy="14006274"/>
              <a:chOff x="0" y="-38100"/>
              <a:chExt cx="812800" cy="2766671"/>
            </a:xfrm>
          </p:grpSpPr>
          <p:sp>
            <p:nvSpPr>
              <p:cNvPr id="168" name="Google Shape;168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  <a:ln>
                <a:noFill/>
              </a:ln>
            </p:spPr>
          </p:sp>
          <p:sp>
            <p:nvSpPr>
              <p:cNvPr id="169" name="Google Shape;169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0" name="Google Shape;170;p8"/>
            <p:cNvGrpSpPr/>
            <p:nvPr/>
          </p:nvGrpSpPr>
          <p:grpSpPr>
            <a:xfrm>
              <a:off x="2329180" y="-192881"/>
              <a:ext cx="4114784" cy="14006274"/>
              <a:chOff x="0" y="-38100"/>
              <a:chExt cx="812800" cy="2766671"/>
            </a:xfrm>
          </p:grpSpPr>
          <p:sp>
            <p:nvSpPr>
              <p:cNvPr id="171" name="Google Shape;171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  <a:ln>
                <a:noFill/>
              </a:ln>
            </p:spPr>
          </p:sp>
          <p:sp>
            <p:nvSpPr>
              <p:cNvPr id="172" name="Google Shape;172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3" name="Google Shape;173;p8"/>
          <p:cNvGrpSpPr/>
          <p:nvPr/>
        </p:nvGrpSpPr>
        <p:grpSpPr>
          <a:xfrm rot="10800000">
            <a:off x="13222210" y="-73045"/>
            <a:ext cx="4832972" cy="10504706"/>
            <a:chOff x="0" y="-192881"/>
            <a:chExt cx="6443964" cy="14006274"/>
          </a:xfrm>
        </p:grpSpPr>
        <p:grpSp>
          <p:nvGrpSpPr>
            <p:cNvPr id="174" name="Google Shape;174;p8"/>
            <p:cNvGrpSpPr/>
            <p:nvPr/>
          </p:nvGrpSpPr>
          <p:grpSpPr>
            <a:xfrm>
              <a:off x="0" y="-192881"/>
              <a:ext cx="4114784" cy="14006274"/>
              <a:chOff x="0" y="-38100"/>
              <a:chExt cx="812800" cy="2766671"/>
            </a:xfrm>
          </p:grpSpPr>
          <p:sp>
            <p:nvSpPr>
              <p:cNvPr id="175" name="Google Shape;175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058789"/>
              </a:solidFill>
              <a:ln>
                <a:noFill/>
              </a:ln>
            </p:spPr>
          </p:sp>
          <p:sp>
            <p:nvSpPr>
              <p:cNvPr id="176" name="Google Shape;176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7" name="Google Shape;177;p8"/>
            <p:cNvGrpSpPr/>
            <p:nvPr/>
          </p:nvGrpSpPr>
          <p:grpSpPr>
            <a:xfrm>
              <a:off x="776393" y="-192881"/>
              <a:ext cx="4114784" cy="14006274"/>
              <a:chOff x="0" y="-38100"/>
              <a:chExt cx="812800" cy="2766671"/>
            </a:xfrm>
          </p:grpSpPr>
          <p:sp>
            <p:nvSpPr>
              <p:cNvPr id="178" name="Google Shape;178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CD5E30"/>
              </a:solidFill>
              <a:ln>
                <a:noFill/>
              </a:ln>
            </p:spPr>
          </p:sp>
          <p:sp>
            <p:nvSpPr>
              <p:cNvPr id="179" name="Google Shape;179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" name="Google Shape;180;p8"/>
            <p:cNvGrpSpPr/>
            <p:nvPr/>
          </p:nvGrpSpPr>
          <p:grpSpPr>
            <a:xfrm>
              <a:off x="1552787" y="-192881"/>
              <a:ext cx="4114784" cy="14006274"/>
              <a:chOff x="0" y="-38100"/>
              <a:chExt cx="812800" cy="2766671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992800"/>
              </a:solidFill>
              <a:ln>
                <a:noFill/>
              </a:ln>
            </p:spPr>
          </p:sp>
          <p:sp>
            <p:nvSpPr>
              <p:cNvPr id="182" name="Google Shape;182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" name="Google Shape;183;p8"/>
            <p:cNvGrpSpPr/>
            <p:nvPr/>
          </p:nvGrpSpPr>
          <p:grpSpPr>
            <a:xfrm>
              <a:off x="2329180" y="-192881"/>
              <a:ext cx="4114784" cy="14006274"/>
              <a:chOff x="0" y="-38100"/>
              <a:chExt cx="812800" cy="2766671"/>
            </a:xfrm>
          </p:grpSpPr>
          <p:sp>
            <p:nvSpPr>
              <p:cNvPr id="184" name="Google Shape;184;p8"/>
              <p:cNvSpPr/>
              <p:nvPr/>
            </p:nvSpPr>
            <p:spPr>
              <a:xfrm>
                <a:off x="0" y="0"/>
                <a:ext cx="110611" cy="2728571"/>
              </a:xfrm>
              <a:custGeom>
                <a:rect b="b" l="l" r="r" t="t"/>
                <a:pathLst>
                  <a:path extrusionOk="0" h="2728571" w="110611">
                    <a:moveTo>
                      <a:pt x="0" y="0"/>
                    </a:moveTo>
                    <a:lnTo>
                      <a:pt x="110611" y="0"/>
                    </a:lnTo>
                    <a:lnTo>
                      <a:pt x="110611" y="2728571"/>
                    </a:lnTo>
                    <a:lnTo>
                      <a:pt x="0" y="2728571"/>
                    </a:lnTo>
                    <a:close/>
                  </a:path>
                </a:pathLst>
              </a:custGeom>
              <a:solidFill>
                <a:srgbClr val="E3A72F"/>
              </a:solidFill>
              <a:ln>
                <a:noFill/>
              </a:ln>
            </p:spPr>
          </p:sp>
          <p:sp>
            <p:nvSpPr>
              <p:cNvPr id="185" name="Google Shape;185;p8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477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86" name="Google Shape;18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06425" y="7331975"/>
            <a:ext cx="4219150" cy="2955013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8"/>
          <p:cNvSpPr txBox="1"/>
          <p:nvPr/>
        </p:nvSpPr>
        <p:spPr>
          <a:xfrm>
            <a:off x="2570250" y="5550075"/>
            <a:ext cx="12451800" cy="32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800">
                <a:solidFill>
                  <a:schemeClr val="dk1"/>
                </a:solidFill>
              </a:rPr>
              <a:t>¿Qué llamada te genera miedo porque te suponga un compromiso importante, un desafío para tu vida? </a:t>
            </a:r>
            <a:endParaRPr i="1" sz="3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800">
                <a:solidFill>
                  <a:schemeClr val="dk1"/>
                </a:solidFill>
              </a:rPr>
              <a:t>Dedica un minuto a pensar en ello y </a:t>
            </a:r>
            <a:endParaRPr i="1" sz="3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3800">
                <a:solidFill>
                  <a:schemeClr val="dk1"/>
                </a:solidFill>
              </a:rPr>
              <a:t>e</a:t>
            </a:r>
            <a:r>
              <a:rPr i="1" lang="en-US" sz="3800">
                <a:solidFill>
                  <a:schemeClr val="dk1"/>
                </a:solidFill>
              </a:rPr>
              <a:t>n el porqué.</a:t>
            </a:r>
            <a:endParaRPr i="1" sz="3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